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8"/>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3"/>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8"/>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1" y="6404294"/>
            <a:ext cx="273653"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j-lt"/>
                <a:ea typeface="+mj-ea"/>
                <a:cs typeface="+mj-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5</a:t>
            </a:r>
            <a:br/>
            <a:r>
              <a:rPr cap="all">
                <a:solidFill>
                  <a:srgbClr val="C5423E"/>
                </a:solidFill>
              </a:rPr>
              <a:t>EL DÍA DE LA EXPIACIÓN</a:t>
            </a:r>
            <a:endParaRPr>
              <a:solidFill>
                <a:srgbClr val="C5423E"/>
              </a:solidFill>
            </a:endParaRPr>
          </a:p>
          <a:p>
            <a:pPr algn="l" defTabSz="691833">
              <a:defRPr sz="1400">
                <a:solidFill>
                  <a:srgbClr val="0D0D0D"/>
                </a:solidFill>
                <a:latin typeface="Futura Bold"/>
                <a:ea typeface="Futura Bold"/>
                <a:cs typeface="Futura Bold"/>
                <a:sym typeface="Futura Bold"/>
              </a:defRPr>
            </a:pPr>
            <a:r>
              <a:t>Levítico 16.11-19</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«Así purificará el santuario, a causa de las impurezas de los hijos de Israel, de sus rebeliones y de todos sus pecados. De la misma manera hará también con el Tabernáculo de reunión, que está entre ellos en medio de sus impureza».</a:t>
            </a:r>
          </a:p>
          <a:p>
            <a:pPr algn="r">
              <a:defRPr sz="2000">
                <a:latin typeface="Cambria"/>
                <a:ea typeface="Cambria"/>
                <a:cs typeface="Cambria"/>
                <a:sym typeface="Cambria"/>
              </a:defRPr>
            </a:pPr>
            <a:r>
              <a:t>Éxodo 29.9b</a:t>
            </a:r>
          </a:p>
        </p:txBody>
      </p:sp>
      <p:pic>
        <p:nvPicPr>
          <p:cNvPr id="97" name="ed 2025.png" descr="ed 2025.png"/>
          <p:cNvPicPr>
            <a:picLocks noChangeAspect="1"/>
          </p:cNvPicPr>
          <p:nvPr/>
        </p:nvPicPr>
        <p:blipFill>
          <a:blip r:embed="rId3">
            <a:extLst/>
          </a:blip>
          <a:srcRect l="52367" t="8775" r="2449" b="69282"/>
          <a:stretch>
            <a:fillRect/>
          </a:stretch>
        </p:blipFill>
        <p:spPr>
          <a:xfrm>
            <a:off x="785665" y="4033730"/>
            <a:ext cx="2691992" cy="92223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2" name="Content Placeholder 7"/>
          <p:cNvSpPr txBox="1"/>
          <p:nvPr>
            <p:ph type="body" idx="1"/>
          </p:nvPr>
        </p:nvSpPr>
        <p:spPr>
          <a:xfrm>
            <a:off x="838200" y="2333625"/>
            <a:ext cx="10515600" cy="3914775"/>
          </a:xfrm>
          <a:prstGeom prst="rect">
            <a:avLst/>
          </a:prstGeom>
        </p:spPr>
        <p:txBody>
          <a:bodyPr anchor="ctr"/>
          <a:lstStyle/>
          <a:p>
            <a:pPr marL="203864" indent="-203864" defTabSz="815460">
              <a:spcBef>
                <a:spcPts val="800"/>
              </a:spcBef>
              <a:defRPr sz="2400">
                <a:latin typeface="Cambria"/>
                <a:ea typeface="Cambria"/>
                <a:cs typeface="Cambria"/>
                <a:sym typeface="Cambria"/>
              </a:defRPr>
            </a:pPr>
            <a:r>
              <a:t>La purificación no solo abarcaba a las personas, sino también al lugar santísimo y al tabernáculo, que debían ser purificados debido a las impurezas del pueblo. Durante este proceso, solo el sumo sacerdote, quien había sido purificado, podía estar presente asegurando que el lugar no fuera contaminado. Finalmente, la sangre se aplicaba en siete ocasiones sobre los cuernos del altar para simbolizar su purificación completa.</a:t>
            </a:r>
          </a:p>
          <a:p>
            <a:pPr marL="203864" indent="-203864" defTabSz="815460">
              <a:spcBef>
                <a:spcPts val="800"/>
              </a:spcBef>
              <a:defRPr sz="2400">
                <a:latin typeface="Cambria"/>
                <a:ea typeface="Cambria"/>
                <a:cs typeface="Cambria"/>
                <a:sym typeface="Cambria"/>
              </a:defRPr>
            </a:pPr>
            <a:r>
              <a:t>Las primeras comunidades cristianas interpretaron este ritual a la luz de Jesucristo, quien representa, a la misma vez, el sumo sacerdote y el sacrificio por excelencia. La ceremonia de expiación nos invita a recordar que ningún líder pastoral o laico está exento de pecado y que toda persona necesita ser limpiada mediante la sangre de Cristo. </a:t>
            </a:r>
          </a:p>
        </p:txBody>
      </p:sp>
      <p:pic>
        <p:nvPicPr>
          <p:cNvPr id="143" name="ed 2025.png" descr="ed 2025.png"/>
          <p:cNvPicPr>
            <a:picLocks noChangeAspect="1"/>
          </p:cNvPicPr>
          <p:nvPr/>
        </p:nvPicPr>
        <p:blipFill>
          <a:blip r:embed="rId3">
            <a:extLst/>
          </a:blip>
          <a:srcRect l="52925" t="6479" r="0" b="67314"/>
          <a:stretch>
            <a:fillRect/>
          </a:stretch>
        </p:blipFill>
        <p:spPr>
          <a:xfrm>
            <a:off x="9892506" y="5878512"/>
            <a:ext cx="2142663" cy="84142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46"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Dios de misericordia y justicia, purifica nuestros corazones como en el día de la expiación. Que nuestras faltas sean perdonadas y nuestros caminos enderezados, guiándonos hacia tu verdad. Ayúdanos a responsabilizarnos por nuestras propias transgresiones, buscando la paz y reconciliación contigo y con los demás. Renuévanos con un espíritu de humildad y compasión para que nuestras vidas sean un reflejo de tu amor eterno. En Jesucristo lo pedimos.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Explorar el día de la expiación como una purificación anual del espacio sagrado, el sacerdote, la gente y sus ambientes.</a:t>
            </a:r>
          </a:p>
          <a:p>
            <a:pPr>
              <a:defRPr sz="2400">
                <a:latin typeface="Cambria"/>
                <a:ea typeface="Cambria"/>
                <a:cs typeface="Cambria"/>
                <a:sym typeface="Cambria"/>
              </a:defRPr>
            </a:pPr>
            <a:r>
              <a:t>Apreciar la obra de Dios para reparar la relación con el pueblo del pacto.</a:t>
            </a:r>
          </a:p>
          <a:p>
            <a:pPr>
              <a:defRPr sz="2400">
                <a:latin typeface="Cambria"/>
                <a:ea typeface="Cambria"/>
                <a:cs typeface="Cambria"/>
                <a:sym typeface="Cambria"/>
              </a:defRPr>
            </a:pPr>
            <a:r>
              <a:t>Analizar la simbología del sacrificio de animales en relación con la expiación de pecados y cómo estos eventos apuntan hacia el sacrificio final en el Nuevo Testamento.</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63" cy="84142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7"/>
            <a:ext cx="12192000" cy="575350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Incensario: </a:t>
            </a:r>
            <a:r>
              <a:rPr cap="none"/>
              <a:t>Recipiente que sirve para quemar incienso.</a:t>
            </a:r>
            <a:endParaRPr cap="none"/>
          </a:p>
          <a:p>
            <a:pPr marL="224026" indent="-224026" defTabSz="896111">
              <a:spcBef>
                <a:spcPts val="900"/>
              </a:spcBef>
              <a:defRPr cap="all" sz="2300">
                <a:latin typeface="Cambria"/>
                <a:ea typeface="Cambria"/>
                <a:cs typeface="Cambria"/>
                <a:sym typeface="Cambria"/>
              </a:defRPr>
            </a:pPr>
            <a:r>
              <a:t>Propiciatorio: </a:t>
            </a:r>
            <a:r>
              <a:rPr cap="none"/>
              <a:t>Tapa del arca del pacto o «testimonio», como se le llama en Lv 16.13 (RVR 1995).</a:t>
            </a:r>
            <a:endParaRPr cap="none"/>
          </a:p>
          <a:p>
            <a:pPr marL="224026" indent="-224026" defTabSz="896111">
              <a:spcBef>
                <a:spcPts val="900"/>
              </a:spcBef>
              <a:defRPr cap="all" sz="2300">
                <a:latin typeface="Cambria"/>
                <a:ea typeface="Cambria"/>
                <a:cs typeface="Cambria"/>
                <a:sym typeface="Cambria"/>
              </a:defRPr>
            </a:pPr>
            <a:r>
              <a:t>Expiación: </a:t>
            </a:r>
            <a:r>
              <a:rPr cap="none"/>
              <a:t>La palabra hebrea en Levítico 16 es distinta de la usada en Levítico 1. En el capítulo 16, la palabra usada implica mayormente purificación.</a:t>
            </a:r>
            <a:endParaRPr cap="none"/>
          </a:p>
          <a:p>
            <a:pPr marL="224026" indent="-224026" defTabSz="896111">
              <a:spcBef>
                <a:spcPts val="900"/>
              </a:spcBef>
              <a:defRPr cap="all" sz="2300">
                <a:latin typeface="Cambria"/>
                <a:ea typeface="Cambria"/>
                <a:cs typeface="Cambria"/>
                <a:sym typeface="Cambria"/>
              </a:defRPr>
            </a:pPr>
            <a:r>
              <a:t>Santo: </a:t>
            </a:r>
            <a:r>
              <a:rPr cap="none"/>
              <a:t>En Levítico 16, la palabra se utiliza para resaltar el carácter especial de la vestimenta del sumo sacerdote. </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63" cy="84142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9"/>
            <a:ext cx="5181600" cy="4162435"/>
          </a:xfrm>
          <a:prstGeom prst="rect">
            <a:avLst/>
          </a:prstGeom>
        </p:spPr>
        <p:txBody>
          <a:bodyPr/>
          <a:lstStyle/>
          <a:p>
            <a:pPr marL="0" indent="0" defTabSz="878188">
              <a:spcBef>
                <a:spcPts val="800"/>
              </a:spcBef>
              <a:buSzTx/>
              <a:buNone/>
              <a:defRPr sz="2254">
                <a:latin typeface="Cambria"/>
                <a:ea typeface="Cambria"/>
                <a:cs typeface="Cambria"/>
                <a:sym typeface="Cambria"/>
              </a:defRPr>
            </a:pPr>
            <a:r>
              <a:t>RVR</a:t>
            </a:r>
          </a:p>
          <a:p>
            <a:pPr marL="0" indent="0" defTabSz="878188">
              <a:spcBef>
                <a:spcPts val="800"/>
              </a:spcBef>
              <a:buSzTx/>
              <a:buNone/>
              <a:defRPr sz="2254">
                <a:latin typeface="Cambria"/>
                <a:ea typeface="Cambria"/>
                <a:cs typeface="Cambria"/>
                <a:sym typeface="Cambria"/>
              </a:defRPr>
            </a:pPr>
          </a:p>
          <a:p>
            <a:pPr marL="0" indent="0" defTabSz="878188">
              <a:spcBef>
                <a:spcPts val="800"/>
              </a:spcBef>
              <a:buSzTx/>
              <a:buNone/>
              <a:defRPr sz="2254">
                <a:latin typeface="Cambria"/>
                <a:ea typeface="Cambria"/>
                <a:cs typeface="Cambria"/>
                <a:sym typeface="Cambria"/>
              </a:defRPr>
            </a:pPr>
            <a:r>
              <a:t>11 »Hará traer Aarón el becerro destinado a su propia expiación, hará la reconciliación por sí y por su casa, y lo degollará como sacrificio de expiación. </a:t>
            </a:r>
          </a:p>
          <a:p>
            <a:pPr marL="0" indent="0" defTabSz="878188">
              <a:spcBef>
                <a:spcPts val="800"/>
              </a:spcBef>
              <a:buSzTx/>
              <a:buNone/>
              <a:defRPr sz="2254">
                <a:latin typeface="Cambria"/>
                <a:ea typeface="Cambria"/>
                <a:cs typeface="Cambria"/>
                <a:sym typeface="Cambria"/>
              </a:defRPr>
            </a:pPr>
          </a:p>
          <a:p>
            <a:pPr marL="0" indent="0" defTabSz="878188">
              <a:spcBef>
                <a:spcPts val="800"/>
              </a:spcBef>
              <a:buSzTx/>
              <a:buNone/>
              <a:defRPr sz="2254">
                <a:latin typeface="Cambria"/>
                <a:ea typeface="Cambria"/>
                <a:cs typeface="Cambria"/>
                <a:sym typeface="Cambria"/>
              </a:defRPr>
            </a:pPr>
            <a:r>
              <a:t>12 Después tomará un incensario lleno de brasas de fuego del altar que está delante de Jehová, y dos puñados del perfume aromático molido, y lo llevará detrás del velo.</a:t>
            </a:r>
          </a:p>
        </p:txBody>
      </p:sp>
      <p:sp>
        <p:nvSpPr>
          <p:cNvPr id="109" name="Content Placeholder 11"/>
          <p:cNvSpPr txBox="1"/>
          <p:nvPr/>
        </p:nvSpPr>
        <p:spPr>
          <a:xfrm>
            <a:off x="6193237" y="1933469"/>
            <a:ext cx="5090167" cy="416243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97539">
              <a:lnSpc>
                <a:spcPct val="90000"/>
              </a:lnSpc>
              <a:spcBef>
                <a:spcPts val="700"/>
              </a:spcBef>
              <a:defRPr sz="2254">
                <a:latin typeface="Cambria"/>
                <a:ea typeface="Cambria"/>
                <a:cs typeface="Cambria"/>
                <a:sym typeface="Cambria"/>
              </a:defRPr>
            </a:pPr>
            <a:r>
              <a:t>VP</a:t>
            </a:r>
          </a:p>
          <a:p>
            <a:pPr defTabSz="797539">
              <a:lnSpc>
                <a:spcPct val="90000"/>
              </a:lnSpc>
              <a:spcBef>
                <a:spcPts val="700"/>
              </a:spcBef>
              <a:defRPr sz="2254">
                <a:latin typeface="Cambria"/>
                <a:ea typeface="Cambria"/>
                <a:cs typeface="Cambria"/>
                <a:sym typeface="Cambria"/>
              </a:defRPr>
            </a:pPr>
          </a:p>
          <a:p>
            <a:pPr defTabSz="797539">
              <a:lnSpc>
                <a:spcPct val="90000"/>
              </a:lnSpc>
              <a:spcBef>
                <a:spcPts val="700"/>
              </a:spcBef>
              <a:defRPr sz="2254">
                <a:latin typeface="Cambria"/>
                <a:ea typeface="Cambria"/>
                <a:cs typeface="Cambria"/>
                <a:sym typeface="Cambria"/>
              </a:defRPr>
            </a:pPr>
            <a:r>
              <a:t>11 »Aarón ofrecerá el becerro como su propio sacrificio por el pecado, para obtener el perdón de sus propios pecados y de los de su familia. </a:t>
            </a:r>
          </a:p>
          <a:p>
            <a:pPr defTabSz="797539">
              <a:lnSpc>
                <a:spcPct val="90000"/>
              </a:lnSpc>
              <a:spcBef>
                <a:spcPts val="700"/>
              </a:spcBef>
              <a:defRPr sz="2254">
                <a:latin typeface="Cambria"/>
                <a:ea typeface="Cambria"/>
                <a:cs typeface="Cambria"/>
                <a:sym typeface="Cambria"/>
              </a:defRPr>
            </a:pPr>
          </a:p>
          <a:p>
            <a:pPr defTabSz="797539">
              <a:lnSpc>
                <a:spcPct val="90000"/>
              </a:lnSpc>
              <a:spcBef>
                <a:spcPts val="700"/>
              </a:spcBef>
              <a:defRPr sz="2254">
                <a:latin typeface="Cambria"/>
                <a:ea typeface="Cambria"/>
                <a:cs typeface="Cambria"/>
                <a:sym typeface="Cambria"/>
              </a:defRPr>
            </a:pPr>
            <a:r>
              <a:t>12 Luego tomará un incensario lleno de brasas tomadas del altar que está ante el Señor, y dos puñados de incienso aromático molido, y los llevará detrás del velo;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16.11-12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63" cy="84142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9"/>
            <a:ext cx="5181600" cy="4162433"/>
          </a:xfrm>
          <a:prstGeom prst="rect">
            <a:avLst/>
          </a:prstGeom>
        </p:spPr>
        <p:txBody>
          <a:bodyPr/>
          <a:lstStyle/>
          <a:p>
            <a:pPr marL="0" indent="0" defTabSz="878188">
              <a:spcBef>
                <a:spcPts val="800"/>
              </a:spcBef>
              <a:buSzTx/>
              <a:buNone/>
              <a:defRPr sz="2254">
                <a:latin typeface="Cambria"/>
                <a:ea typeface="Cambria"/>
                <a:cs typeface="Cambria"/>
                <a:sym typeface="Cambria"/>
              </a:defRPr>
            </a:pPr>
            <a:r>
              <a:t>RVR</a:t>
            </a:r>
          </a:p>
          <a:p>
            <a:pPr marL="0" indent="0" defTabSz="878188">
              <a:spcBef>
                <a:spcPts val="800"/>
              </a:spcBef>
              <a:buSzTx/>
              <a:buNone/>
              <a:defRPr sz="2254">
                <a:latin typeface="Cambria"/>
                <a:ea typeface="Cambria"/>
                <a:cs typeface="Cambria"/>
                <a:sym typeface="Cambria"/>
              </a:defRPr>
            </a:pPr>
          </a:p>
          <a:p>
            <a:pPr marL="0" indent="0" defTabSz="878188">
              <a:spcBef>
                <a:spcPts val="800"/>
              </a:spcBef>
              <a:buSzTx/>
              <a:buNone/>
              <a:defRPr sz="2254">
                <a:latin typeface="Cambria"/>
                <a:ea typeface="Cambria"/>
                <a:cs typeface="Cambria"/>
                <a:sym typeface="Cambria"/>
              </a:defRPr>
            </a:pPr>
            <a:r>
              <a:t>13 Pondrá el perfume sobre el fuego delante de Jehová, y la nube del perfume cubrirá el propiciatorio que está sobre el Testimonio, para que no muera. </a:t>
            </a:r>
          </a:p>
          <a:p>
            <a:pPr marL="0" indent="0" defTabSz="878188">
              <a:spcBef>
                <a:spcPts val="800"/>
              </a:spcBef>
              <a:buSzTx/>
              <a:buNone/>
              <a:defRPr sz="2254">
                <a:latin typeface="Cambria"/>
                <a:ea typeface="Cambria"/>
                <a:cs typeface="Cambria"/>
                <a:sym typeface="Cambria"/>
              </a:defRPr>
            </a:pPr>
          </a:p>
          <a:p>
            <a:pPr marL="0" indent="0" defTabSz="878188">
              <a:spcBef>
                <a:spcPts val="800"/>
              </a:spcBef>
              <a:buSzTx/>
              <a:buNone/>
              <a:defRPr sz="2254">
                <a:latin typeface="Cambria"/>
                <a:ea typeface="Cambria"/>
                <a:cs typeface="Cambria"/>
                <a:sym typeface="Cambria"/>
              </a:defRPr>
            </a:pPr>
            <a:r>
              <a:t>14 Tomará luego de la sangre del becerro y la rociará con su dedo en el lado oriental del propiciatorio, y delante del propiciatorio esparcirá con su dedo siete veces de aquella sangre. </a:t>
            </a:r>
          </a:p>
        </p:txBody>
      </p:sp>
      <p:sp>
        <p:nvSpPr>
          <p:cNvPr id="115" name="Content Placeholder 11"/>
          <p:cNvSpPr txBox="1"/>
          <p:nvPr/>
        </p:nvSpPr>
        <p:spPr>
          <a:xfrm>
            <a:off x="6157764" y="2024489"/>
            <a:ext cx="5090166" cy="416243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61695">
              <a:lnSpc>
                <a:spcPct val="90000"/>
              </a:lnSpc>
              <a:spcBef>
                <a:spcPts val="700"/>
              </a:spcBef>
              <a:defRPr sz="2156">
                <a:latin typeface="Cambria"/>
                <a:ea typeface="Cambria"/>
                <a:cs typeface="Cambria"/>
                <a:sym typeface="Cambria"/>
              </a:defRPr>
            </a:pPr>
            <a:r>
              <a:t>VP</a:t>
            </a:r>
          </a:p>
          <a:p>
            <a:pPr defTabSz="761695">
              <a:lnSpc>
                <a:spcPct val="90000"/>
              </a:lnSpc>
              <a:spcBef>
                <a:spcPts val="700"/>
              </a:spcBef>
              <a:defRPr sz="2156">
                <a:latin typeface="Cambria"/>
                <a:ea typeface="Cambria"/>
                <a:cs typeface="Cambria"/>
                <a:sym typeface="Cambria"/>
              </a:defRPr>
            </a:pPr>
          </a:p>
          <a:p>
            <a:pPr defTabSz="761695">
              <a:lnSpc>
                <a:spcPct val="90000"/>
              </a:lnSpc>
              <a:spcBef>
                <a:spcPts val="700"/>
              </a:spcBef>
              <a:defRPr sz="2156">
                <a:latin typeface="Cambria"/>
                <a:ea typeface="Cambria"/>
                <a:cs typeface="Cambria"/>
                <a:sym typeface="Cambria"/>
              </a:defRPr>
            </a:pPr>
            <a:r>
              <a:t>13 echará el incienso sobre el fuego en presencia del Señor, y el humo del incienso cubrirá la tapa que está sobre el arca de la alianza. De esa manera Aarón no morirá. </a:t>
            </a:r>
          </a:p>
          <a:p>
            <a:pPr defTabSz="761695">
              <a:lnSpc>
                <a:spcPct val="90000"/>
              </a:lnSpc>
              <a:spcBef>
                <a:spcPts val="700"/>
              </a:spcBef>
              <a:defRPr sz="2156">
                <a:latin typeface="Cambria"/>
                <a:ea typeface="Cambria"/>
                <a:cs typeface="Cambria"/>
                <a:sym typeface="Cambria"/>
              </a:defRPr>
            </a:pPr>
          </a:p>
          <a:p>
            <a:pPr defTabSz="761695">
              <a:lnSpc>
                <a:spcPct val="90000"/>
              </a:lnSpc>
              <a:spcBef>
                <a:spcPts val="700"/>
              </a:spcBef>
              <a:defRPr sz="2156">
                <a:latin typeface="Cambria"/>
                <a:ea typeface="Cambria"/>
                <a:cs typeface="Cambria"/>
                <a:sym typeface="Cambria"/>
              </a:defRPr>
            </a:pPr>
            <a:r>
              <a:t>14 Tomará también un poco de sangre del becerro, y con su dedo la rociará sobre la tapa, por el lado oriental. Luego rociará sangre con su dedo siete veces, por la parte delantera de la tapa,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16.13-14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63" cy="84142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5"/>
          </a:xfrm>
          <a:prstGeom prst="rect">
            <a:avLst/>
          </a:prstGeom>
        </p:spPr>
        <p:txBody>
          <a:bodyPr/>
          <a:lstStyle/>
          <a:p>
            <a:pPr marL="0" indent="0" defTabSz="713231">
              <a:spcBef>
                <a:spcPts val="700"/>
              </a:spcBef>
              <a:buSzTx/>
              <a:buNone/>
              <a:defRPr sz="1871">
                <a:latin typeface="Cambria"/>
                <a:ea typeface="Cambria"/>
                <a:cs typeface="Cambria"/>
                <a:sym typeface="Cambria"/>
              </a:defRPr>
            </a:pPr>
            <a:r>
              <a:t>RVR</a:t>
            </a:r>
          </a:p>
          <a:p>
            <a:pPr marL="0" indent="0" defTabSz="713231">
              <a:spcBef>
                <a:spcPts val="700"/>
              </a:spcBef>
              <a:buSzTx/>
              <a:buNone/>
              <a:defRPr sz="1871">
                <a:latin typeface="Cambria"/>
                <a:ea typeface="Cambria"/>
                <a:cs typeface="Cambria"/>
                <a:sym typeface="Cambria"/>
              </a:defRPr>
            </a:pPr>
          </a:p>
          <a:p>
            <a:pPr marL="0" indent="0" defTabSz="713231">
              <a:spcBef>
                <a:spcPts val="700"/>
              </a:spcBef>
              <a:buSzTx/>
              <a:buNone/>
              <a:defRPr sz="1871">
                <a:latin typeface="Cambria"/>
                <a:ea typeface="Cambria"/>
                <a:cs typeface="Cambria"/>
                <a:sym typeface="Cambria"/>
              </a:defRPr>
            </a:pPr>
            <a:r>
              <a:t>15 Después degollará el macho cabrío como expiación por el pecado del pueblo, llevará la sangre detrás del velo adentro y hará con su sangre como hizo con la  sangre del becerro: la esparcirá sobre el propiciatorio y delante del propiciatorio. </a:t>
            </a:r>
          </a:p>
          <a:p>
            <a:pPr marL="0" indent="0" defTabSz="713231">
              <a:spcBef>
                <a:spcPts val="700"/>
              </a:spcBef>
              <a:buSzTx/>
              <a:buNone/>
              <a:defRPr sz="1871">
                <a:latin typeface="Cambria"/>
                <a:ea typeface="Cambria"/>
                <a:cs typeface="Cambria"/>
                <a:sym typeface="Cambria"/>
              </a:defRPr>
            </a:pPr>
          </a:p>
          <a:p>
            <a:pPr marL="0" indent="0" defTabSz="713231">
              <a:spcBef>
                <a:spcPts val="700"/>
              </a:spcBef>
              <a:buSzTx/>
              <a:buNone/>
              <a:defRPr sz="1871">
                <a:latin typeface="Cambria"/>
                <a:ea typeface="Cambria"/>
                <a:cs typeface="Cambria"/>
                <a:sym typeface="Cambria"/>
              </a:defRPr>
            </a:pPr>
            <a:r>
              <a:t>16 Así purificará el santuario, a causa de las impurezas de los hijos de Israel, de sus rebeliones y de todos sus pecados. De la misma manera hará también con el Tabernáculo de reunión, que está entre ellos en medio de sus impurezas.</a:t>
            </a:r>
          </a:p>
        </p:txBody>
      </p:sp>
      <p:sp>
        <p:nvSpPr>
          <p:cNvPr id="121" name="Content Placeholder 11"/>
          <p:cNvSpPr txBox="1"/>
          <p:nvPr/>
        </p:nvSpPr>
        <p:spPr>
          <a:xfrm>
            <a:off x="6217918" y="2007510"/>
            <a:ext cx="5090166"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1247">
              <a:lnSpc>
                <a:spcPct val="90000"/>
              </a:lnSpc>
              <a:spcBef>
                <a:spcPts val="900"/>
              </a:spcBef>
              <a:defRPr sz="2208">
                <a:latin typeface="Cambria"/>
                <a:ea typeface="Cambria"/>
                <a:cs typeface="Cambria"/>
                <a:sym typeface="Cambria"/>
              </a:defRPr>
            </a:pPr>
            <a:r>
              <a:t>VP</a:t>
            </a:r>
            <a:endParaRPr sz="2576"/>
          </a:p>
          <a:p>
            <a:pPr defTabSz="841247">
              <a:lnSpc>
                <a:spcPct val="90000"/>
              </a:lnSpc>
              <a:spcBef>
                <a:spcPts val="900"/>
              </a:spcBef>
              <a:defRPr sz="2208">
                <a:latin typeface="Cambria"/>
                <a:ea typeface="Cambria"/>
                <a:cs typeface="Cambria"/>
                <a:sym typeface="Cambria"/>
              </a:defRPr>
            </a:pPr>
          </a:p>
          <a:p>
            <a:pPr defTabSz="841247">
              <a:lnSpc>
                <a:spcPct val="90000"/>
              </a:lnSpc>
              <a:spcBef>
                <a:spcPts val="900"/>
              </a:spcBef>
              <a:defRPr sz="2024">
                <a:latin typeface="Cambria"/>
                <a:ea typeface="Cambria"/>
                <a:cs typeface="Cambria"/>
                <a:sym typeface="Cambria"/>
              </a:defRPr>
            </a:pPr>
            <a:r>
              <a:t>15 y después de eso matará al chivo como sacrificio por el pecado del pueblo y llevará la sangre adentro la rociará encima y delante de la tapa, tal como lo hizo con la sangre del becerro. </a:t>
            </a:r>
          </a:p>
          <a:p>
            <a:pPr defTabSz="841247">
              <a:lnSpc>
                <a:spcPct val="90000"/>
              </a:lnSpc>
              <a:spcBef>
                <a:spcPts val="900"/>
              </a:spcBef>
              <a:defRPr sz="2024">
                <a:latin typeface="Cambria"/>
                <a:ea typeface="Cambria"/>
                <a:cs typeface="Cambria"/>
                <a:sym typeface="Cambria"/>
              </a:defRPr>
            </a:pPr>
          </a:p>
          <a:p>
            <a:pPr defTabSz="841247">
              <a:lnSpc>
                <a:spcPct val="90000"/>
              </a:lnSpc>
              <a:spcBef>
                <a:spcPts val="900"/>
              </a:spcBef>
              <a:defRPr sz="2024">
                <a:latin typeface="Cambria"/>
                <a:ea typeface="Cambria"/>
                <a:cs typeface="Cambria"/>
                <a:sym typeface="Cambria"/>
              </a:defRPr>
            </a:pPr>
            <a:r>
              <a:t>16 De esa manera limpiará el santuario de todas las impurezas, rebeliones y pecados de los israelitas. Lo mismo debe hacer con la tienda del encuentro, la cual está en medio de ellos y de sus impurezas.</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16.15-16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63" cy="84142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38200" y="1958149"/>
            <a:ext cx="5181600" cy="4162435"/>
          </a:xfrm>
          <a:prstGeom prst="rect">
            <a:avLst/>
          </a:prstGeom>
        </p:spPr>
        <p:txBody>
          <a:bodyPr/>
          <a:lstStyle/>
          <a:p>
            <a:pPr marL="0" indent="0" defTabSz="739840">
              <a:spcBef>
                <a:spcPts val="700"/>
              </a:spcBef>
              <a:buSzTx/>
              <a:buNone/>
              <a:defRPr sz="1914">
                <a:latin typeface="Cambria"/>
                <a:ea typeface="Cambria"/>
                <a:cs typeface="Cambria"/>
                <a:sym typeface="Cambria"/>
              </a:defRPr>
            </a:pPr>
            <a:r>
              <a:t>RVR</a:t>
            </a:r>
          </a:p>
          <a:p>
            <a:pPr marL="0" indent="0" defTabSz="739840">
              <a:spcBef>
                <a:spcPts val="700"/>
              </a:spcBef>
              <a:buSzTx/>
              <a:buNone/>
              <a:defRPr sz="1914">
                <a:latin typeface="Cambria"/>
                <a:ea typeface="Cambria"/>
                <a:cs typeface="Cambria"/>
                <a:sym typeface="Cambria"/>
              </a:defRPr>
            </a:pPr>
          </a:p>
          <a:p>
            <a:pPr marL="0" indent="0" defTabSz="739840">
              <a:spcBef>
                <a:spcPts val="700"/>
              </a:spcBef>
              <a:buSzTx/>
              <a:buNone/>
              <a:defRPr sz="2088">
                <a:latin typeface="Cambria"/>
                <a:ea typeface="Cambria"/>
                <a:cs typeface="Cambria"/>
                <a:sym typeface="Cambria"/>
              </a:defRPr>
            </a:pPr>
            <a:r>
              <a:t>17 »Ningún hombre estará en el Tabernáculo de reunión cuando él entre a hacer la expiación en el santuario, hasta que él salga. Cuando haya hecho expiación por sí mismo, por su casa y por toda la comunidad de Israel </a:t>
            </a:r>
          </a:p>
          <a:p>
            <a:pPr marL="0" indent="0" defTabSz="739840">
              <a:spcBef>
                <a:spcPts val="700"/>
              </a:spcBef>
              <a:buSzTx/>
              <a:buNone/>
              <a:defRPr sz="2088">
                <a:latin typeface="Cambria"/>
                <a:ea typeface="Cambria"/>
                <a:cs typeface="Cambria"/>
                <a:sym typeface="Cambria"/>
              </a:defRPr>
            </a:pPr>
          </a:p>
          <a:p>
            <a:pPr marL="0" indent="0" defTabSz="739840">
              <a:spcBef>
                <a:spcPts val="700"/>
              </a:spcBef>
              <a:buSzTx/>
              <a:buNone/>
              <a:defRPr sz="2088">
                <a:latin typeface="Cambria"/>
                <a:ea typeface="Cambria"/>
                <a:cs typeface="Cambria"/>
                <a:sym typeface="Cambria"/>
              </a:defRPr>
            </a:pPr>
            <a:r>
              <a:t>18 saldrá hacia el altar que está delante de Jehová, y lo expiará: tomará de la sangre del becerro y de la sangre del macho cabrío, y la pondrá sobre los cuernos alrededor del altar. </a:t>
            </a:r>
          </a:p>
        </p:txBody>
      </p:sp>
      <p:sp>
        <p:nvSpPr>
          <p:cNvPr id="127" name="Content Placeholder 11"/>
          <p:cNvSpPr txBox="1"/>
          <p:nvPr/>
        </p:nvSpPr>
        <p:spPr>
          <a:xfrm>
            <a:off x="6193237" y="1958149"/>
            <a:ext cx="5090167" cy="416243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4422">
              <a:lnSpc>
                <a:spcPct val="90000"/>
              </a:lnSpc>
              <a:spcBef>
                <a:spcPts val="800"/>
              </a:spcBef>
              <a:defRPr sz="1748">
                <a:latin typeface="Cambria"/>
                <a:ea typeface="Cambria"/>
                <a:cs typeface="Cambria"/>
                <a:sym typeface="Cambria"/>
              </a:defRPr>
            </a:pPr>
            <a:r>
              <a:t>VP</a:t>
            </a:r>
            <a:endParaRPr sz="2484"/>
          </a:p>
          <a:p>
            <a:pPr defTabSz="824422">
              <a:lnSpc>
                <a:spcPct val="90000"/>
              </a:lnSpc>
              <a:spcBef>
                <a:spcPts val="800"/>
              </a:spcBef>
              <a:defRPr sz="1748">
                <a:latin typeface="Cambria"/>
                <a:ea typeface="Cambria"/>
                <a:cs typeface="Cambria"/>
                <a:sym typeface="Cambria"/>
              </a:defRPr>
            </a:pPr>
          </a:p>
          <a:p>
            <a:pPr defTabSz="824422">
              <a:lnSpc>
                <a:spcPct val="90000"/>
              </a:lnSpc>
              <a:spcBef>
                <a:spcPts val="800"/>
              </a:spcBef>
              <a:defRPr sz="2024">
                <a:latin typeface="Cambria"/>
                <a:ea typeface="Cambria"/>
                <a:cs typeface="Cambria"/>
                <a:sym typeface="Cambria"/>
              </a:defRPr>
            </a:pPr>
            <a:r>
              <a:t>17 »Mientras Aarón esté dentro del santuario para obtener el perdón de los pecados, y hasta que él salga, nadie deberá estar en la tienda del encuentro. Una vez que haya obtenido el perdón de los pecados de él y de su familia, y de toda la comunidad israelita, </a:t>
            </a:r>
          </a:p>
          <a:p>
            <a:pPr defTabSz="824422">
              <a:lnSpc>
                <a:spcPct val="90000"/>
              </a:lnSpc>
              <a:spcBef>
                <a:spcPts val="800"/>
              </a:spcBef>
              <a:defRPr sz="2024">
                <a:latin typeface="Cambria"/>
                <a:ea typeface="Cambria"/>
                <a:cs typeface="Cambria"/>
                <a:sym typeface="Cambria"/>
              </a:defRPr>
            </a:pPr>
          </a:p>
          <a:p>
            <a:pPr defTabSz="824422">
              <a:lnSpc>
                <a:spcPct val="90000"/>
              </a:lnSpc>
              <a:spcBef>
                <a:spcPts val="800"/>
              </a:spcBef>
              <a:defRPr sz="2024">
                <a:latin typeface="Cambria"/>
                <a:ea typeface="Cambria"/>
                <a:cs typeface="Cambria"/>
                <a:sym typeface="Cambria"/>
              </a:defRPr>
            </a:pPr>
            <a:r>
              <a:t>18 saldrá para ir a purificar el altar que está delante del Señor. Tomará un poco de la sangre del becerro y del chivo, y la untará sobre los cuernos y alrededor del altar, </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16.17-18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63" cy="84142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017941"/>
            <a:ext cx="5181600" cy="4162427"/>
          </a:xfrm>
          <a:prstGeom prst="rect">
            <a:avLst/>
          </a:prstGeom>
        </p:spPr>
        <p:txBody>
          <a:bodyPr/>
          <a:lstStyle/>
          <a:p>
            <a:pPr marL="0" indent="0" defTabSz="859536">
              <a:spcBef>
                <a:spcPts val="900"/>
              </a:spcBef>
              <a:buSzTx/>
              <a:buNone/>
              <a:defRPr sz="2200">
                <a:latin typeface="Cambria"/>
                <a:ea typeface="Cambria"/>
                <a:cs typeface="Cambria"/>
                <a:sym typeface="Cambria"/>
              </a:defRPr>
            </a:pPr>
            <a:r>
              <a:t>RVR</a:t>
            </a:r>
          </a:p>
          <a:p>
            <a:pPr marL="0" indent="0" defTabSz="859536">
              <a:spcBef>
                <a:spcPts val="900"/>
              </a:spcBef>
              <a:buSzTx/>
              <a:buNone/>
              <a:defRPr sz="2200">
                <a:latin typeface="Cambria"/>
                <a:ea typeface="Cambria"/>
                <a:cs typeface="Cambria"/>
                <a:sym typeface="Cambria"/>
              </a:defRPr>
            </a:pPr>
          </a:p>
          <a:p>
            <a:pPr marL="0" indent="0" defTabSz="859536">
              <a:spcBef>
                <a:spcPts val="900"/>
              </a:spcBef>
              <a:buSzTx/>
              <a:buNone/>
              <a:defRPr sz="2200">
                <a:latin typeface="Cambria"/>
                <a:ea typeface="Cambria"/>
                <a:cs typeface="Cambria"/>
                <a:sym typeface="Cambria"/>
              </a:defRPr>
            </a:pPr>
            <a:r>
              <a:t>19 Esparcirá sobre él de la sangre con su dedo siete veces. Así lo limpiará y lo santificará de las impurezas de los hijos de Israel.</a:t>
            </a:r>
          </a:p>
        </p:txBody>
      </p:sp>
      <p:sp>
        <p:nvSpPr>
          <p:cNvPr id="133" name="Content Placeholder 11"/>
          <p:cNvSpPr txBox="1"/>
          <p:nvPr/>
        </p:nvSpPr>
        <p:spPr>
          <a:xfrm>
            <a:off x="6191203" y="2017939"/>
            <a:ext cx="5090165"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200">
                <a:latin typeface="Cambria"/>
                <a:ea typeface="Cambria"/>
                <a:cs typeface="Cambria"/>
                <a:sym typeface="Cambria"/>
              </a:defRPr>
            </a:pPr>
            <a:r>
              <a:t>VP</a:t>
            </a:r>
          </a:p>
          <a:p>
            <a:pPr defTabSz="842344">
              <a:lnSpc>
                <a:spcPct val="90000"/>
              </a:lnSpc>
              <a:spcBef>
                <a:spcPts val="800"/>
              </a:spcBef>
              <a:defRPr sz="2200">
                <a:latin typeface="Cambria"/>
                <a:ea typeface="Cambria"/>
                <a:cs typeface="Cambria"/>
                <a:sym typeface="Cambria"/>
              </a:defRPr>
            </a:pPr>
          </a:p>
          <a:p>
            <a:pPr defTabSz="842344">
              <a:lnSpc>
                <a:spcPct val="90000"/>
              </a:lnSpc>
              <a:spcBef>
                <a:spcPts val="800"/>
              </a:spcBef>
              <a:defRPr sz="2200">
                <a:latin typeface="Cambria"/>
                <a:ea typeface="Cambria"/>
                <a:cs typeface="Cambria"/>
                <a:sym typeface="Cambria"/>
              </a:defRPr>
            </a:pPr>
            <a:r>
              <a:t>19 y con el dedo rociará sangre sobre el altar siete veces. Así lo purificará de las impurezas de los israelitas, y lo consagrará.</a:t>
            </a:r>
          </a:p>
        </p:txBody>
      </p:sp>
      <p:sp>
        <p:nvSpPr>
          <p:cNvPr id="134"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16.19</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63" cy="84142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38" name="Content Placeholder 7"/>
          <p:cNvSpPr txBox="1"/>
          <p:nvPr>
            <p:ph type="body" idx="1"/>
          </p:nvPr>
        </p:nvSpPr>
        <p:spPr>
          <a:xfrm>
            <a:off x="838200" y="2028825"/>
            <a:ext cx="10515600" cy="3914775"/>
          </a:xfrm>
          <a:prstGeom prst="rect">
            <a:avLst/>
          </a:prstGeom>
        </p:spPr>
        <p:txBody>
          <a:bodyPr anchor="ctr"/>
          <a:lstStyle>
            <a:lvl1pPr marL="226313" indent="-226313" defTabSz="905255">
              <a:spcBef>
                <a:spcPts val="900"/>
              </a:spcBef>
              <a:defRPr sz="2700">
                <a:latin typeface="Cambria"/>
                <a:ea typeface="Cambria"/>
                <a:cs typeface="Cambria"/>
                <a:sym typeface="Cambria"/>
              </a:defRPr>
            </a:lvl1pPr>
          </a:lstStyle>
          <a:p>
            <a:pPr/>
            <a:r>
              <a:t>Levítico 16.11-19 describe el ritual de purificación del sumo sacerdote y el pueblo de Israel en el día de la expiación. Aarón debía presentar primero un becerro como sacrificio por sus propios pecados y los de su familia. La sangre, vista como la vida, se utilizaba para purificar al ser humano de sus pecados, según la tradición del Antiguo Testamento. Luego, un chivo (macho cabrío) era sacrificado por los pecados del pueblo. Su sangre también se rociaba en el propiciatorio, simbolizando la sustitución de la culpa del pueblo ante Dios. </a:t>
            </a:r>
          </a:p>
        </p:txBody>
      </p:sp>
      <p:pic>
        <p:nvPicPr>
          <p:cNvPr id="139" name="ed 2025.png" descr="ed 2025.png"/>
          <p:cNvPicPr>
            <a:picLocks noChangeAspect="1"/>
          </p:cNvPicPr>
          <p:nvPr/>
        </p:nvPicPr>
        <p:blipFill>
          <a:blip r:embed="rId3">
            <a:extLst/>
          </a:blip>
          <a:srcRect l="52925" t="6479" r="0" b="67314"/>
          <a:stretch>
            <a:fillRect/>
          </a:stretch>
        </p:blipFill>
        <p:spPr>
          <a:xfrm>
            <a:off x="9892506" y="5878512"/>
            <a:ext cx="2142663" cy="84142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