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87"/>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212"/>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37"/>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5"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latin typeface="+mn-lt"/>
                <a:ea typeface="+mn-ea"/>
                <a:cs typeface="+mn-cs"/>
                <a:sym typeface="Apto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24</a:t>
            </a:r>
            <a:br/>
            <a:r>
              <a:rPr cap="all">
                <a:solidFill>
                  <a:srgbClr val="C5423E"/>
                </a:solidFill>
              </a:rPr>
              <a:t>NUESTROS CUERPOS LE PERTENECEN A DIOS</a:t>
            </a:r>
            <a:endParaRPr>
              <a:solidFill>
                <a:srgbClr val="C5423E"/>
              </a:solidFill>
            </a:endParaRPr>
          </a:p>
          <a:p>
            <a:pPr algn="l" defTabSz="691833">
              <a:defRPr sz="1400">
                <a:solidFill>
                  <a:srgbClr val="0D0D0D"/>
                </a:solidFill>
                <a:latin typeface="Futura Bold"/>
                <a:ea typeface="Futura Bold"/>
                <a:cs typeface="Futura Bold"/>
                <a:sym typeface="Futura Bold"/>
              </a:defRPr>
            </a:pPr>
            <a:r>
              <a:t>1 Corintios 6.12-20</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«¿O ignoráis que vuestro cuerpo es templo del Espíritu Santo, el cual está en vosotros, el cual habéis recibido de Dios, y que no sois vuestros?». </a:t>
            </a:r>
          </a:p>
          <a:p>
            <a:pPr algn="r">
              <a:defRPr sz="2000">
                <a:latin typeface="Cambria"/>
                <a:ea typeface="Cambria"/>
                <a:cs typeface="Cambria"/>
                <a:sym typeface="Cambria"/>
              </a:defRPr>
            </a:pPr>
            <a:r>
              <a:t> 1 Corintios 6.19</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5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44" name="Content Placeholder 7"/>
          <p:cNvSpPr txBox="1"/>
          <p:nvPr>
            <p:ph type="body" idx="1"/>
          </p:nvPr>
        </p:nvSpPr>
        <p:spPr>
          <a:xfrm>
            <a:off x="838200" y="2008063"/>
            <a:ext cx="10515600" cy="3914781"/>
          </a:xfrm>
          <a:prstGeom prst="rect">
            <a:avLst/>
          </a:prstGeom>
        </p:spPr>
        <p:txBody>
          <a:bodyPr anchor="ctr"/>
          <a:lstStyle/>
          <a:p>
            <a:pPr marL="166271" indent="-166271" defTabSz="665090">
              <a:spcBef>
                <a:spcPts val="600"/>
              </a:spcBef>
              <a:defRPr sz="2100">
                <a:latin typeface="Cambria"/>
                <a:ea typeface="Cambria"/>
                <a:cs typeface="Cambria"/>
                <a:sym typeface="Cambria"/>
              </a:defRPr>
            </a:pPr>
            <a:r>
              <a:t>En el pasaje, el asunto de la unidad de la Iglesia enfrenta un grave desafío. A oídos del Apóstol llegan noticias de la participación de algunos corintios en actos indecorosos.</a:t>
            </a:r>
          </a:p>
          <a:p>
            <a:pPr marL="166271" indent="-166271" defTabSz="665090">
              <a:spcBef>
                <a:spcPts val="600"/>
              </a:spcBef>
              <a:defRPr sz="2100">
                <a:latin typeface="Cambria"/>
                <a:ea typeface="Cambria"/>
                <a:cs typeface="Cambria"/>
                <a:sym typeface="Cambria"/>
              </a:defRPr>
            </a:pPr>
            <a:r>
              <a:t>Todas las cosas me son lícitas, pero no todas convienen». Con este adagio, Pablo objeta el uso de la libertad cristiana como justificación para el libertinaje. Hay asuntos que, aunque permitidos por el arreglo social, contrastan con los valores del Evangelio. </a:t>
            </a:r>
          </a:p>
          <a:p>
            <a:pPr marL="166271" indent="-166271" defTabSz="665090">
              <a:spcBef>
                <a:spcPts val="600"/>
              </a:spcBef>
              <a:defRPr sz="2100">
                <a:latin typeface="Cambria"/>
                <a:ea typeface="Cambria"/>
                <a:cs typeface="Cambria"/>
                <a:sym typeface="Cambria"/>
              </a:defRPr>
            </a:pPr>
            <a:r>
              <a:t>La respuesta paulina indica que el cuerpo no fue destinado para la inmoralidad, sino para servir y glorificar a Dios. Con esta idea, Pablo advierte que la libertad no es para que se peque sino para honrar al Señor.</a:t>
            </a:r>
          </a:p>
        </p:txBody>
      </p:sp>
      <p:pic>
        <p:nvPicPr>
          <p:cNvPr id="145" name="ed 2025.png" descr="ed 2025.png"/>
          <p:cNvPicPr>
            <a:picLocks noChangeAspect="1"/>
          </p:cNvPicPr>
          <p:nvPr/>
        </p:nvPicPr>
        <p:blipFill>
          <a:blip r:embed="rId3">
            <a:extLst/>
          </a:blip>
          <a:srcRect l="52925" t="6479" r="0" b="67314"/>
          <a:stretch>
            <a:fillRect/>
          </a:stretch>
        </p:blipFill>
        <p:spPr>
          <a:xfrm>
            <a:off x="9892506" y="5878512"/>
            <a:ext cx="2142682" cy="84144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48" name="Content Placeholder 7"/>
          <p:cNvSpPr txBox="1"/>
          <p:nvPr>
            <p:ph type="body" idx="1"/>
          </p:nvPr>
        </p:nvSpPr>
        <p:spPr>
          <a:xfrm>
            <a:off x="838200" y="1909551"/>
            <a:ext cx="10515600" cy="3914786"/>
          </a:xfrm>
          <a:prstGeom prst="rect">
            <a:avLst/>
          </a:prstGeom>
        </p:spPr>
        <p:txBody>
          <a:bodyPr anchor="ctr"/>
          <a:lstStyle/>
          <a:p>
            <a:pPr marL="123032" indent="-123032" defTabSz="492143">
              <a:spcBef>
                <a:spcPts val="400"/>
              </a:spcBef>
              <a:defRPr sz="2200">
                <a:latin typeface="Cambria"/>
                <a:ea typeface="Cambria"/>
                <a:cs typeface="Cambria"/>
                <a:sym typeface="Cambria"/>
              </a:defRPr>
            </a:pPr>
            <a:r>
              <a:t>Quien está unido a Cristo está obligado a establecer relaciones interpersonales dignas cuyo propósito debe ser la edificación y el cuidado mutuo. La nueva vida en Cristo exige un compromiso con la realización del reino de Dios en nuestras comunidades, no con actividades indignas que fomenten la explotación y la violación de los derechos humanos.</a:t>
            </a:r>
          </a:p>
          <a:p>
            <a:pPr marL="123032" indent="-123032" defTabSz="492143">
              <a:spcBef>
                <a:spcPts val="400"/>
              </a:spcBef>
              <a:defRPr sz="2200">
                <a:latin typeface="Cambria"/>
                <a:ea typeface="Cambria"/>
                <a:cs typeface="Cambria"/>
                <a:sym typeface="Cambria"/>
              </a:defRPr>
            </a:pPr>
            <a:r>
              <a:t>Pablo compara el cuerpo del creyente con un santuario habitado por el Espíritu Santo. Así que cualquier acto indecoroso profana el templo. Para Pablo, el cuerpo debe estar consagrado para honrar a Dios y dar testimonio del mensaje del Evangelio. </a:t>
            </a:r>
          </a:p>
        </p:txBody>
      </p:sp>
      <p:pic>
        <p:nvPicPr>
          <p:cNvPr id="149" name="ed 2025.png" descr="ed 2025.png"/>
          <p:cNvPicPr>
            <a:picLocks noChangeAspect="1"/>
          </p:cNvPicPr>
          <p:nvPr/>
        </p:nvPicPr>
        <p:blipFill>
          <a:blip r:embed="rId3">
            <a:extLst/>
          </a:blip>
          <a:srcRect l="52925" t="6479" r="0" b="67314"/>
          <a:stretch>
            <a:fillRect/>
          </a:stretch>
        </p:blipFill>
        <p:spPr>
          <a:xfrm>
            <a:off x="9892506" y="5878512"/>
            <a:ext cx="2142682" cy="841445"/>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52" name="Content Placeholder 4"/>
          <p:cNvSpPr txBox="1"/>
          <p:nvPr>
            <p:ph type="body" idx="1"/>
          </p:nvPr>
        </p:nvSpPr>
        <p:spPr>
          <a:xfrm>
            <a:off x="838200" y="2255134"/>
            <a:ext cx="10515600" cy="3943354"/>
          </a:xfrm>
          <a:prstGeom prst="rect">
            <a:avLst/>
          </a:prstGeom>
        </p:spPr>
        <p:txBody>
          <a:bodyPr anchor="ctr"/>
          <a:lstStyle>
            <a:lvl1pPr marL="0" indent="0">
              <a:buSzTx/>
              <a:buNone/>
              <a:defRPr>
                <a:latin typeface="Cambria"/>
                <a:ea typeface="Cambria"/>
                <a:cs typeface="Cambria"/>
                <a:sym typeface="Cambria"/>
              </a:defRPr>
            </a:lvl1pPr>
          </a:lstStyle>
          <a:p>
            <a:pPr/>
            <a:r>
              <a:t>Gracias Señor porque nos has llenado de favores y misericordias. Te agradecemos que nos has dado el privilegio de formar parte del cuerpo de Cristo, la Iglesia. Danos cada día la fuerza de tu sagrado Espíritu para vencer toda tentación que nos invite a cometer actos que no te son agradables. Asimismo, Señor amado, te agradecemos por hacer de nuestros cuerpos templo del Espíritu Santo. Ayúdanos, oh Señor, a dedicar nuestras vidas para honrar y agradarte. En el nombre de Jesús. Amén.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1885948"/>
            <a:ext cx="10515600" cy="3929070"/>
          </a:xfrm>
          <a:prstGeom prst="rect">
            <a:avLst/>
          </a:prstGeom>
        </p:spPr>
        <p:txBody>
          <a:bodyPr anchor="ctr"/>
          <a:lstStyle/>
          <a:p>
            <a:pPr>
              <a:defRPr sz="2400">
                <a:latin typeface="Cambria"/>
                <a:ea typeface="Cambria"/>
                <a:cs typeface="Cambria"/>
                <a:sym typeface="Cambria"/>
              </a:defRPr>
            </a:pPr>
            <a:r>
              <a:t>Comprender que Dios nos invita a disfrutar de la libertad cristiana en Cristo Jesús y no del libertinaje social.</a:t>
            </a:r>
          </a:p>
          <a:p>
            <a:pPr>
              <a:defRPr sz="2400">
                <a:latin typeface="Cambria"/>
                <a:ea typeface="Cambria"/>
                <a:cs typeface="Cambria"/>
                <a:sym typeface="Cambria"/>
              </a:defRPr>
            </a:pPr>
            <a:r>
              <a:t>Reconocer la importancia de cuidar el cuerpo (templo del Espíritu Santo) por medio de prácticas saludables que glorifiquen a Dios.</a:t>
            </a:r>
          </a:p>
          <a:p>
            <a:pPr>
              <a:defRPr sz="2400">
                <a:latin typeface="Cambria"/>
                <a:ea typeface="Cambria"/>
                <a:cs typeface="Cambria"/>
                <a:sym typeface="Cambria"/>
              </a:defRPr>
            </a:pPr>
            <a:r>
              <a:t>Asumir un compromiso ético-cristiano que rechace las prácticas sociales que fomentan la explotación y la violación de los derechos humanos. </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82" cy="841444"/>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2"/>
            <a:ext cx="12192000" cy="5753531"/>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19545" indent="-219545" defTabSz="878186">
              <a:spcBef>
                <a:spcPts val="800"/>
              </a:spcBef>
              <a:defRPr cap="all" sz="2200">
                <a:latin typeface="Cambria"/>
                <a:ea typeface="Cambria"/>
                <a:cs typeface="Cambria"/>
                <a:sym typeface="Cambria"/>
              </a:defRPr>
            </a:pPr>
            <a:r>
              <a:t>Cuerpo: </a:t>
            </a:r>
            <a:r>
              <a:rPr cap="none"/>
              <a:t>En el Nuevo Testamento, la palabra griega soma se usa para hablar del cuerpo, mientras sarx es empleada en referencia a la carne. En la teología paulina, el cuerpo, aunque corruptible, es bueno porque es parte de la creación de Dios. De hecho, el cuerpo también será redimido por Dios, así que su función principal es servir y glorificar a Dios. La Carta a los Romanos exhorta a «(ofrecer el] cuerpo como sacrificio vivo, santo y agradable a Dios» (Ro 12.1, NVI).</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82" cy="84144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022367"/>
            <a:ext cx="5181600" cy="4162443"/>
          </a:xfrm>
          <a:prstGeom prst="rect">
            <a:avLst/>
          </a:prstGeom>
        </p:spPr>
        <p:txBody>
          <a:bodyPr/>
          <a:lstStyle/>
          <a:p>
            <a:pPr marL="0" indent="0" defTabSz="751375">
              <a:spcBef>
                <a:spcPts val="600"/>
              </a:spcBef>
              <a:buSzTx/>
              <a:buNone/>
              <a:defRPr sz="2200">
                <a:latin typeface="Cambria"/>
                <a:ea typeface="Cambria"/>
                <a:cs typeface="Cambria"/>
                <a:sym typeface="Cambria"/>
              </a:defRPr>
            </a:pPr>
            <a:r>
              <a:t>RVR</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12  Todas las cosas me son lícitas, pero no todas convienen; todas las cosas me son lícitas, pero yo no me dejaré dominar por ninguna. </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13  Los alimentos son para el vientre, y el vientre para los alimentos; pero tanto al uno como a los otros destruirá Dios. Pero el cuerpo no es para la fornicación, sino para el Señor y el Señor para el cuerpo. </a:t>
            </a:r>
          </a:p>
        </p:txBody>
      </p:sp>
      <p:sp>
        <p:nvSpPr>
          <p:cNvPr id="109" name="Content Placeholder 11"/>
          <p:cNvSpPr txBox="1"/>
          <p:nvPr/>
        </p:nvSpPr>
        <p:spPr>
          <a:xfrm>
            <a:off x="6213224" y="2022367"/>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55416">
              <a:lnSpc>
                <a:spcPct val="90000"/>
              </a:lnSpc>
              <a:spcBef>
                <a:spcPts val="200"/>
              </a:spcBef>
              <a:defRPr sz="2178">
                <a:latin typeface="Cambria"/>
                <a:ea typeface="Cambria"/>
                <a:cs typeface="Cambria"/>
                <a:sym typeface="Cambria"/>
              </a:defRPr>
            </a:pPr>
            <a:r>
              <a:t>VP</a:t>
            </a:r>
          </a:p>
          <a:p>
            <a:pPr defTabSz="655416">
              <a:lnSpc>
                <a:spcPct val="90000"/>
              </a:lnSpc>
              <a:spcBef>
                <a:spcPts val="200"/>
              </a:spcBef>
              <a:defRPr sz="2178">
                <a:latin typeface="Cambria"/>
                <a:ea typeface="Cambria"/>
                <a:cs typeface="Cambria"/>
                <a:sym typeface="Cambria"/>
              </a:defRPr>
            </a:pPr>
          </a:p>
          <a:p>
            <a:pPr defTabSz="655416">
              <a:lnSpc>
                <a:spcPct val="90000"/>
              </a:lnSpc>
              <a:spcBef>
                <a:spcPts val="200"/>
              </a:spcBef>
              <a:defRPr sz="2178">
                <a:latin typeface="Cambria"/>
                <a:ea typeface="Cambria"/>
                <a:cs typeface="Cambria"/>
                <a:sym typeface="Cambria"/>
              </a:defRPr>
            </a:pPr>
            <a:r>
              <a:t>12  Se dice: «Yo soy libre de hacer lo que quiera.» Es cierto, pero no todo conviene. Sí, yo soy libre de hacer lo que quiera, pero no debo dejar que nada me domine. </a:t>
            </a:r>
          </a:p>
          <a:p>
            <a:pPr defTabSz="655416">
              <a:lnSpc>
                <a:spcPct val="90000"/>
              </a:lnSpc>
              <a:spcBef>
                <a:spcPts val="200"/>
              </a:spcBef>
              <a:defRPr sz="2178">
                <a:latin typeface="Cambria"/>
                <a:ea typeface="Cambria"/>
                <a:cs typeface="Cambria"/>
                <a:sym typeface="Cambria"/>
              </a:defRPr>
            </a:pPr>
          </a:p>
          <a:p>
            <a:pPr defTabSz="655416">
              <a:lnSpc>
                <a:spcPct val="90000"/>
              </a:lnSpc>
              <a:spcBef>
                <a:spcPts val="200"/>
              </a:spcBef>
              <a:defRPr sz="2178">
                <a:latin typeface="Cambria"/>
                <a:ea typeface="Cambria"/>
                <a:cs typeface="Cambria"/>
                <a:sym typeface="Cambria"/>
              </a:defRPr>
            </a:pPr>
            <a:r>
              <a:t>13  También se dice: «La comida es para el estómago, y el estómago para la comida.» Es cierto, pero Dios va a terminar con las dos cosas. En cambio, el cuerpo no es para la prostitución sino para el Señor, y el Señor es para el cuerpo. </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Corintios 6.12-13</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82" cy="84144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34628">
              <a:spcBef>
                <a:spcPts val="600"/>
              </a:spcBef>
              <a:buSzTx/>
              <a:buNone/>
              <a:defRPr sz="2300">
                <a:latin typeface="Cambria"/>
                <a:ea typeface="Cambria"/>
                <a:cs typeface="Cambria"/>
                <a:sym typeface="Cambria"/>
              </a:defRPr>
            </a:pPr>
            <a:r>
              <a:t>RVR</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14  Y Dios, que levantó al Señor, también a nosotros nos levantará con su poder.</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15  ¿No sabéis que vuestros cuerpos son miembros de Cristo? ¿Quitaré, pues, los miembros de Cristo y los haré miembros de una ramera? ¡De ninguna manera!</a:t>
            </a:r>
          </a:p>
        </p:txBody>
      </p:sp>
      <p:sp>
        <p:nvSpPr>
          <p:cNvPr id="115" name="Content Placeholder 11"/>
          <p:cNvSpPr txBox="1"/>
          <p:nvPr/>
        </p:nvSpPr>
        <p:spPr>
          <a:xfrm>
            <a:off x="6262391" y="2024488"/>
            <a:ext cx="5090168"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52545">
              <a:lnSpc>
                <a:spcPct val="90000"/>
              </a:lnSpc>
              <a:spcBef>
                <a:spcPts val="400"/>
              </a:spcBef>
              <a:defRPr sz="2200">
                <a:latin typeface="Cambria"/>
                <a:ea typeface="Cambria"/>
                <a:cs typeface="Cambria"/>
                <a:sym typeface="Cambria"/>
              </a:defRPr>
            </a:pPr>
            <a:r>
              <a:t>VP</a:t>
            </a:r>
          </a:p>
          <a:p>
            <a:pPr defTabSz="652545">
              <a:lnSpc>
                <a:spcPct val="90000"/>
              </a:lnSpc>
              <a:spcBef>
                <a:spcPts val="400"/>
              </a:spcBef>
              <a:defRPr sz="2200">
                <a:latin typeface="Cambria"/>
                <a:ea typeface="Cambria"/>
                <a:cs typeface="Cambria"/>
                <a:sym typeface="Cambria"/>
              </a:defRPr>
            </a:pPr>
          </a:p>
          <a:p>
            <a:pPr defTabSz="652545">
              <a:lnSpc>
                <a:spcPct val="90000"/>
              </a:lnSpc>
              <a:spcBef>
                <a:spcPts val="400"/>
              </a:spcBef>
              <a:defRPr sz="2200">
                <a:latin typeface="Cambria"/>
                <a:ea typeface="Cambria"/>
                <a:cs typeface="Cambria"/>
                <a:sym typeface="Cambria"/>
              </a:defRPr>
            </a:pPr>
            <a:r>
              <a:t>14  Y así como Dios resucitó al Señor, también nos va a resucitar a nosotros por su poder.</a:t>
            </a:r>
          </a:p>
          <a:p>
            <a:pPr defTabSz="652545">
              <a:lnSpc>
                <a:spcPct val="90000"/>
              </a:lnSpc>
              <a:spcBef>
                <a:spcPts val="400"/>
              </a:spcBef>
              <a:defRPr sz="2200">
                <a:latin typeface="Cambria"/>
                <a:ea typeface="Cambria"/>
                <a:cs typeface="Cambria"/>
                <a:sym typeface="Cambria"/>
              </a:defRPr>
            </a:pPr>
          </a:p>
          <a:p>
            <a:pPr defTabSz="652545">
              <a:lnSpc>
                <a:spcPct val="90000"/>
              </a:lnSpc>
              <a:spcBef>
                <a:spcPts val="400"/>
              </a:spcBef>
              <a:defRPr sz="2200">
                <a:latin typeface="Cambria"/>
                <a:ea typeface="Cambria"/>
                <a:cs typeface="Cambria"/>
                <a:sym typeface="Cambria"/>
              </a:defRPr>
            </a:pPr>
            <a:r>
              <a:t>15  ¿Acaso no saben ustedes que su cuerpo es parte del cuerpo de Cristo? ¿Y habré de tomar yo esa parte del cuerpo de Cristo y hacerla parte del cuerpo de una prostituta? ¡Claro que no! </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Corintios 6.14-15</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82" cy="84144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543695">
              <a:spcBef>
                <a:spcPts val="400"/>
              </a:spcBef>
              <a:buSzTx/>
              <a:buNone/>
              <a:defRPr sz="2200">
                <a:latin typeface="Cambria"/>
                <a:ea typeface="Cambria"/>
                <a:cs typeface="Cambria"/>
                <a:sym typeface="Cambria"/>
              </a:defRPr>
            </a:pPr>
            <a:r>
              <a:t>RVR</a:t>
            </a:r>
          </a:p>
          <a:p>
            <a:pPr marL="0" indent="0" defTabSz="543695">
              <a:spcBef>
                <a:spcPts val="400"/>
              </a:spcBef>
              <a:buSzTx/>
              <a:buNone/>
              <a:defRPr sz="2200">
                <a:latin typeface="Cambria"/>
                <a:ea typeface="Cambria"/>
                <a:cs typeface="Cambria"/>
                <a:sym typeface="Cambria"/>
              </a:defRPr>
            </a:pPr>
          </a:p>
          <a:p>
            <a:pPr marL="0" indent="0" defTabSz="543695">
              <a:spcBef>
                <a:spcPts val="400"/>
              </a:spcBef>
              <a:buSzTx/>
              <a:buNone/>
              <a:defRPr sz="2200">
                <a:latin typeface="Cambria"/>
                <a:ea typeface="Cambria"/>
                <a:cs typeface="Cambria"/>
                <a:sym typeface="Cambria"/>
              </a:defRPr>
            </a:pPr>
            <a:r>
              <a:t>16  ¿O no sabéis que el que se une con una ramera, es un cuerpo con ella?, porque ¿no dice la Escritura: «Los dos serán una sola carne»? </a:t>
            </a:r>
          </a:p>
          <a:p>
            <a:pPr marL="0" indent="0" defTabSz="543695">
              <a:spcBef>
                <a:spcPts val="400"/>
              </a:spcBef>
              <a:buSzTx/>
              <a:buNone/>
              <a:defRPr sz="2200">
                <a:latin typeface="Cambria"/>
                <a:ea typeface="Cambria"/>
                <a:cs typeface="Cambria"/>
                <a:sym typeface="Cambria"/>
              </a:defRPr>
            </a:pPr>
          </a:p>
          <a:p>
            <a:pPr marL="0" indent="0" defTabSz="543695">
              <a:spcBef>
                <a:spcPts val="400"/>
              </a:spcBef>
              <a:buSzTx/>
              <a:buNone/>
              <a:defRPr sz="2200">
                <a:latin typeface="Cambria"/>
                <a:ea typeface="Cambria"/>
                <a:cs typeface="Cambria"/>
                <a:sym typeface="Cambria"/>
              </a:defRPr>
            </a:pPr>
            <a:r>
              <a:t>17  Pero el que se une al Señor, un espíritu es con él.</a:t>
            </a:r>
          </a:p>
        </p:txBody>
      </p:sp>
      <p:sp>
        <p:nvSpPr>
          <p:cNvPr id="121" name="Content Placeholder 11"/>
          <p:cNvSpPr txBox="1"/>
          <p:nvPr/>
        </p:nvSpPr>
        <p:spPr>
          <a:xfrm>
            <a:off x="6197569" y="2048640"/>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587312">
              <a:lnSpc>
                <a:spcPct val="90000"/>
              </a:lnSpc>
              <a:spcBef>
                <a:spcPts val="500"/>
              </a:spcBef>
              <a:defRPr sz="2200">
                <a:latin typeface="Cambria"/>
                <a:ea typeface="Cambria"/>
                <a:cs typeface="Cambria"/>
                <a:sym typeface="Cambria"/>
              </a:defRPr>
            </a:pPr>
            <a:r>
              <a:t>VP</a:t>
            </a:r>
          </a:p>
          <a:p>
            <a:pPr defTabSz="587312">
              <a:lnSpc>
                <a:spcPct val="90000"/>
              </a:lnSpc>
              <a:spcBef>
                <a:spcPts val="500"/>
              </a:spcBef>
              <a:defRPr sz="2200">
                <a:latin typeface="Cambria"/>
                <a:ea typeface="Cambria"/>
                <a:cs typeface="Cambria"/>
                <a:sym typeface="Cambria"/>
              </a:defRPr>
            </a:pPr>
          </a:p>
          <a:p>
            <a:pPr defTabSz="587312">
              <a:lnSpc>
                <a:spcPct val="90000"/>
              </a:lnSpc>
              <a:spcBef>
                <a:spcPts val="500"/>
              </a:spcBef>
              <a:defRPr sz="2200">
                <a:latin typeface="Cambria"/>
                <a:ea typeface="Cambria"/>
                <a:cs typeface="Cambria"/>
                <a:sym typeface="Cambria"/>
              </a:defRPr>
            </a:pPr>
            <a:r>
              <a:t>16  ¿No saben ustedes que cuando un hombre se une con una prostituta, se hacen los dos un solo cuerpo? Pues la Escritura dice: «Los dos serán como una sola persona.» </a:t>
            </a:r>
          </a:p>
          <a:p>
            <a:pPr defTabSz="587312">
              <a:lnSpc>
                <a:spcPct val="90000"/>
              </a:lnSpc>
              <a:spcBef>
                <a:spcPts val="500"/>
              </a:spcBef>
              <a:defRPr sz="2200">
                <a:latin typeface="Cambria"/>
                <a:ea typeface="Cambria"/>
                <a:cs typeface="Cambria"/>
                <a:sym typeface="Cambria"/>
              </a:defRPr>
            </a:pPr>
          </a:p>
          <a:p>
            <a:pPr defTabSz="587312">
              <a:lnSpc>
                <a:spcPct val="90000"/>
              </a:lnSpc>
              <a:spcBef>
                <a:spcPts val="500"/>
              </a:spcBef>
              <a:defRPr sz="2200">
                <a:latin typeface="Cambria"/>
                <a:ea typeface="Cambria"/>
                <a:cs typeface="Cambria"/>
                <a:sym typeface="Cambria"/>
              </a:defRPr>
            </a:pPr>
            <a:r>
              <a:t>17  Pero cuando alguien se une al Señor, se hace espiritualmente uno con él.</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Corintios 6.16-17</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82" cy="84144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18  Huid de la fornicación. Cualquier otro pecado que el hombre cometa, está fuera del cuerpo; pero el que fornica, contra su propio cuerpo peca.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19  ¿O ignoráis que vuestro cuerpo es templo del Espíritu Santo, el cual está en vosotros, el cual habéis recibido de Dios, y que no sois vuestros?,</a:t>
            </a:r>
          </a:p>
        </p:txBody>
      </p:sp>
      <p:sp>
        <p:nvSpPr>
          <p:cNvPr id="127" name="Content Placeholder 11"/>
          <p:cNvSpPr txBox="1"/>
          <p:nvPr/>
        </p:nvSpPr>
        <p:spPr>
          <a:xfrm>
            <a:off x="6240243" y="2229627"/>
            <a:ext cx="509017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11521">
              <a:lnSpc>
                <a:spcPct val="90000"/>
              </a:lnSpc>
              <a:spcBef>
                <a:spcPts val="400"/>
              </a:spcBef>
              <a:defRPr sz="2156">
                <a:latin typeface="Cambria"/>
                <a:ea typeface="Cambria"/>
                <a:cs typeface="Cambria"/>
                <a:sym typeface="Cambria"/>
              </a:defRPr>
            </a:pPr>
            <a:r>
              <a:t>VP</a:t>
            </a:r>
          </a:p>
          <a:p>
            <a:pPr defTabSz="611521">
              <a:lnSpc>
                <a:spcPct val="90000"/>
              </a:lnSpc>
              <a:spcBef>
                <a:spcPts val="400"/>
              </a:spcBef>
              <a:defRPr sz="2156">
                <a:latin typeface="Cambria"/>
                <a:ea typeface="Cambria"/>
                <a:cs typeface="Cambria"/>
                <a:sym typeface="Cambria"/>
              </a:defRPr>
            </a:pPr>
          </a:p>
          <a:p>
            <a:pPr defTabSz="611521">
              <a:lnSpc>
                <a:spcPct val="90000"/>
              </a:lnSpc>
              <a:spcBef>
                <a:spcPts val="400"/>
              </a:spcBef>
              <a:defRPr sz="2156">
                <a:latin typeface="Cambria"/>
                <a:ea typeface="Cambria"/>
                <a:cs typeface="Cambria"/>
                <a:sym typeface="Cambria"/>
              </a:defRPr>
            </a:pPr>
            <a:r>
              <a:t>18  Huyan, pues, de la prostitución. Cualquier otro pecado que una persona comete, no afecta a su cuerpo; pero el que se entrega a la prostitución, peca contra su propio cuerpo. </a:t>
            </a:r>
          </a:p>
          <a:p>
            <a:pPr defTabSz="611521">
              <a:lnSpc>
                <a:spcPct val="90000"/>
              </a:lnSpc>
              <a:spcBef>
                <a:spcPts val="400"/>
              </a:spcBef>
              <a:defRPr sz="2156">
                <a:latin typeface="Cambria"/>
                <a:ea typeface="Cambria"/>
                <a:cs typeface="Cambria"/>
                <a:sym typeface="Cambria"/>
              </a:defRPr>
            </a:pPr>
          </a:p>
          <a:p>
            <a:pPr defTabSz="611521">
              <a:lnSpc>
                <a:spcPct val="90000"/>
              </a:lnSpc>
              <a:spcBef>
                <a:spcPts val="400"/>
              </a:spcBef>
              <a:defRPr sz="2156">
                <a:latin typeface="Cambria"/>
                <a:ea typeface="Cambria"/>
                <a:cs typeface="Cambria"/>
                <a:sym typeface="Cambria"/>
              </a:defRPr>
            </a:pPr>
            <a:r>
              <a:t>19 ¿No saben ustedes que su cuerpo es templo del Espíritu Santo que Dios les ha dado, y que el Espíritu Santo vive en ustedes? Ustedes no son sus propios dueños,</a:t>
            </a:r>
          </a:p>
        </p:txBody>
      </p:sp>
      <p:sp>
        <p:nvSpPr>
          <p:cNvPr id="128"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Corintios 6.18-19</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82" cy="84144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32"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20  pues habéis sido comprados por precio; glorificad, pues, a Dios en vuestro cuerpo y en vuestro espíritu, los cuales son de Dios.</a:t>
            </a:r>
          </a:p>
        </p:txBody>
      </p:sp>
      <p:sp>
        <p:nvSpPr>
          <p:cNvPr id="133" name="Content Placeholder 11"/>
          <p:cNvSpPr txBox="1"/>
          <p:nvPr/>
        </p:nvSpPr>
        <p:spPr>
          <a:xfrm>
            <a:off x="6240243" y="2229627"/>
            <a:ext cx="509017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20  porque Dios los ha comprado. Por eso deben honrar a Dios en el cuerpo.</a:t>
            </a:r>
          </a:p>
        </p:txBody>
      </p:sp>
      <p:sp>
        <p:nvSpPr>
          <p:cNvPr id="134"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Corintios 6.20</a:t>
            </a:r>
          </a:p>
        </p:txBody>
      </p:sp>
      <p:pic>
        <p:nvPicPr>
          <p:cNvPr id="135" name="ed 2025.png" descr="ed 2025.png"/>
          <p:cNvPicPr>
            <a:picLocks noChangeAspect="1"/>
          </p:cNvPicPr>
          <p:nvPr/>
        </p:nvPicPr>
        <p:blipFill>
          <a:blip r:embed="rId3">
            <a:extLst/>
          </a:blip>
          <a:srcRect l="52925" t="6479" r="0" b="67314"/>
          <a:stretch>
            <a:fillRect/>
          </a:stretch>
        </p:blipFill>
        <p:spPr>
          <a:xfrm>
            <a:off x="9892506" y="5878512"/>
            <a:ext cx="2142681" cy="84144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38"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22  sea Pablo, Apolos o Cefas, sea el mundo, la vida o la muerte, sea lo presente o lo por venir. Todo es vuestro,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23  y vosotros sois de Cristo y Cristo es de Dios.</a:t>
            </a:r>
          </a:p>
        </p:txBody>
      </p:sp>
      <p:sp>
        <p:nvSpPr>
          <p:cNvPr id="139" name="Content Placeholder 11"/>
          <p:cNvSpPr txBox="1"/>
          <p:nvPr/>
        </p:nvSpPr>
        <p:spPr>
          <a:xfrm>
            <a:off x="6240243" y="2229627"/>
            <a:ext cx="509017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22  Pablo, Apolo, Cefas, el mundo, la vida, la muerte, el presente y el futuro; todo es de ustedes, y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23  ustedes son de Cristo, y Cristo es de Dios.</a:t>
            </a:r>
          </a:p>
        </p:txBody>
      </p:sp>
      <p:sp>
        <p:nvSpPr>
          <p:cNvPr id="140"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1 Corintios 3.22-23</a:t>
            </a:r>
          </a:p>
        </p:txBody>
      </p:sp>
      <p:pic>
        <p:nvPicPr>
          <p:cNvPr id="141" name="ed 2025.png" descr="ed 2025.png"/>
          <p:cNvPicPr>
            <a:picLocks noChangeAspect="1"/>
          </p:cNvPicPr>
          <p:nvPr/>
        </p:nvPicPr>
        <p:blipFill>
          <a:blip r:embed="rId3">
            <a:extLst/>
          </a:blip>
          <a:srcRect l="52925" t="6479" r="0" b="67314"/>
          <a:stretch>
            <a:fillRect/>
          </a:stretch>
        </p:blipFill>
        <p:spPr>
          <a:xfrm>
            <a:off x="9892506" y="5878512"/>
            <a:ext cx="2142680" cy="84144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