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1D8"/>
          </a:solidFill>
        </a:fill>
      </a:tcStyle>
    </a:wholeTbl>
    <a:band2H>
      <a:tcTxStyle b="def" i="def"/>
      <a:tcStyle>
        <a:tcBdr/>
        <a:fill>
          <a:solidFill>
            <a:srgbClr val="E7E9EC"/>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3CB"/>
          </a:solidFill>
        </a:fill>
      </a:tcStyle>
    </a:wholeTbl>
    <a:band2H>
      <a:tcTxStyle b="def" i="def"/>
      <a:tcStyle>
        <a:tcBdr/>
        <a:fill>
          <a:solidFill>
            <a:srgbClr val="E7EA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E1CC"/>
          </a:solidFill>
        </a:fill>
      </a:tcStyle>
    </a:wholeTbl>
    <a:band2H>
      <a:tcTxStyle b="def" i="def"/>
      <a:tcStyle>
        <a:tcBdr/>
        <a:fill>
          <a:solidFill>
            <a:srgbClr val="E8F0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Aptos"/>
      </a:defRPr>
    </a:lvl1pPr>
    <a:lvl2pPr indent="228600" latinLnBrk="0">
      <a:defRPr sz="1200">
        <a:latin typeface="+mj-lt"/>
        <a:ea typeface="+mj-ea"/>
        <a:cs typeface="+mj-cs"/>
        <a:sym typeface="Aptos"/>
      </a:defRPr>
    </a:lvl2pPr>
    <a:lvl3pPr indent="457200" latinLnBrk="0">
      <a:defRPr sz="1200">
        <a:latin typeface="+mj-lt"/>
        <a:ea typeface="+mj-ea"/>
        <a:cs typeface="+mj-cs"/>
        <a:sym typeface="Aptos"/>
      </a:defRPr>
    </a:lvl3pPr>
    <a:lvl4pPr indent="685800" latinLnBrk="0">
      <a:defRPr sz="1200">
        <a:latin typeface="+mj-lt"/>
        <a:ea typeface="+mj-ea"/>
        <a:cs typeface="+mj-cs"/>
        <a:sym typeface="Aptos"/>
      </a:defRPr>
    </a:lvl4pPr>
    <a:lvl5pPr indent="914400" latinLnBrk="0">
      <a:defRPr sz="1200">
        <a:latin typeface="+mj-lt"/>
        <a:ea typeface="+mj-ea"/>
        <a:cs typeface="+mj-cs"/>
        <a:sym typeface="Aptos"/>
      </a:defRPr>
    </a:lvl5pPr>
    <a:lvl6pPr indent="1143000" latinLnBrk="0">
      <a:defRPr sz="1200">
        <a:latin typeface="+mj-lt"/>
        <a:ea typeface="+mj-ea"/>
        <a:cs typeface="+mj-cs"/>
        <a:sym typeface="Aptos"/>
      </a:defRPr>
    </a:lvl6pPr>
    <a:lvl7pPr indent="1371600" latinLnBrk="0">
      <a:defRPr sz="1200">
        <a:latin typeface="+mj-lt"/>
        <a:ea typeface="+mj-ea"/>
        <a:cs typeface="+mj-cs"/>
        <a:sym typeface="Aptos"/>
      </a:defRPr>
    </a:lvl7pPr>
    <a:lvl8pPr indent="1600200" latinLnBrk="0">
      <a:defRPr sz="1200">
        <a:latin typeface="+mj-lt"/>
        <a:ea typeface="+mj-ea"/>
        <a:cs typeface="+mj-cs"/>
        <a:sym typeface="Aptos"/>
      </a:defRPr>
    </a:lvl8pPr>
    <a:lvl9pPr indent="1828800" latinLnBrk="0">
      <a:defRPr sz="1200">
        <a:latin typeface="+mj-lt"/>
        <a:ea typeface="+mj-ea"/>
        <a:cs typeface="+mj-cs"/>
        <a:sym typeface="Aptos"/>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1524000" y="1122362"/>
            <a:ext cx="91440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66"/>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38"/>
            <a:ext cx="10515600"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2"/>
            <a:ext cx="10515600" cy="1500191"/>
          </a:xfrm>
          <a:prstGeom prst="rect">
            <a:avLst/>
          </a:prstGeom>
        </p:spPr>
        <p:txBody>
          <a:bodyPr/>
          <a:lstStyle>
            <a:lvl1pPr marL="0" indent="0">
              <a:buSzTx/>
              <a:buFontTx/>
              <a:buNone/>
              <a:defRPr sz="2400">
                <a:solidFill>
                  <a:srgbClr val="757575"/>
                </a:solidFill>
              </a:defRPr>
            </a:lvl1pPr>
            <a:lvl2pPr marL="0" indent="0">
              <a:buSzTx/>
              <a:buFontTx/>
              <a:buNone/>
              <a:defRPr sz="2400">
                <a:solidFill>
                  <a:srgbClr val="757575"/>
                </a:solidFill>
              </a:defRPr>
            </a:lvl2pPr>
            <a:lvl3pPr marL="0" indent="0">
              <a:buSzTx/>
              <a:buFontTx/>
              <a:buNone/>
              <a:defRPr sz="2400">
                <a:solidFill>
                  <a:srgbClr val="757575"/>
                </a:solidFill>
              </a:defRPr>
            </a:lvl3pPr>
            <a:lvl4pPr marL="0" indent="0">
              <a:buSzTx/>
              <a:buFontTx/>
              <a:buNone/>
              <a:defRPr sz="2400">
                <a:solidFill>
                  <a:srgbClr val="757575"/>
                </a:solidFill>
              </a:defRPr>
            </a:lvl4pPr>
            <a:lvl5pPr marL="0" indent="0">
              <a:buSzTx/>
              <a:buFontTx/>
              <a:buNone/>
              <a:defRPr sz="2400">
                <a:solidFill>
                  <a:srgbClr val="757575"/>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5"/>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90" cy="823916"/>
          </a:xfrm>
          <a:prstGeom prst="rect">
            <a:avLst/>
          </a:prstGeom>
        </p:spPr>
        <p:txBody>
          <a:bodyPr anchor="b"/>
          <a:lstStyle>
            <a:lvl1pPr marL="0" indent="0">
              <a:buSzTx/>
              <a:buFontTx/>
              <a:buNone/>
              <a:defRPr b="1" sz="2400"/>
            </a:lvl1pPr>
            <a:lvl2pPr marL="0" indent="0">
              <a:buSzTx/>
              <a:buFontTx/>
              <a:buNone/>
              <a:defRPr b="1" sz="2400"/>
            </a:lvl2pPr>
            <a:lvl3pPr marL="0" indent="0">
              <a:buSzTx/>
              <a:buFontTx/>
              <a:buNone/>
              <a:defRPr b="1" sz="2400"/>
            </a:lvl3pPr>
            <a:lvl4pPr marL="0" indent="0">
              <a:buSzTx/>
              <a:buFontTx/>
              <a:buNone/>
              <a:defRPr b="1" sz="2400"/>
            </a:lvl4pPr>
            <a:lvl5pPr marL="0" indent="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0" y="1681163"/>
            <a:ext cx="5183188" cy="823914"/>
          </a:xfrm>
          <a:prstGeom prst="rect">
            <a:avLst/>
          </a:prstGeom>
        </p:spPr>
        <p:txBody>
          <a:bodyPr anchor="b"/>
          <a:lstStyle/>
          <a:p>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5"/>
            <a:ext cx="6172204"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839787" y="2057400"/>
            <a:ext cx="3932238" cy="3811588"/>
          </a:xfrm>
          <a:prstGeom prst="rect">
            <a:avLst/>
          </a:prstGeom>
        </p:spPr>
        <p:txBody>
          <a:bodyPr/>
          <a:lstStyle/>
          <a:p>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83" name="Picture Placeholder 2"/>
          <p:cNvSpPr/>
          <p:nvPr>
            <p:ph type="pic" sz="half" idx="21"/>
          </p:nvPr>
        </p:nvSpPr>
        <p:spPr>
          <a:xfrm>
            <a:off x="5183187" y="987425"/>
            <a:ext cx="6172204" cy="4873625"/>
          </a:xfrm>
          <a:prstGeom prst="rect">
            <a:avLst/>
          </a:prstGeom>
        </p:spPr>
        <p:txBody>
          <a:bodyPr lIns="91439" tIns="45719" rIns="91439" bIns="45719">
            <a:noAutofit/>
          </a:bodyPr>
          <a:lstStyle/>
          <a:p>
            <a:pPr/>
          </a:p>
        </p:txBody>
      </p:sp>
      <p:sp>
        <p:nvSpPr>
          <p:cNvPr id="84" name="Body Level One…"/>
          <p:cNvSpPr txBox="1"/>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80150" y="6404294"/>
            <a:ext cx="273652" cy="269237"/>
          </a:xfrm>
          <a:prstGeom prst="rect">
            <a:avLst/>
          </a:prstGeom>
          <a:ln w="12700">
            <a:miter lim="400000"/>
          </a:ln>
        </p:spPr>
        <p:txBody>
          <a:bodyPr wrap="none" lIns="45718" tIns="45718" rIns="45718" bIns="45718" anchor="ctr">
            <a:spAutoFit/>
          </a:bodyPr>
          <a:lstStyle>
            <a:lvl1pPr algn="r">
              <a:defRPr sz="1200">
                <a:solidFill>
                  <a:srgbClr val="757575"/>
                </a:solidFill>
                <a:latin typeface="+mj-lt"/>
                <a:ea typeface="+mj-ea"/>
                <a:cs typeface="+mj-cs"/>
                <a:sym typeface="Aptos"/>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2pPr>
      <a:lvl3pPr marL="1234438" marR="0" indent="-320038"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4" name="cordero 2025.png" descr="cordero 2025.png"/>
          <p:cNvPicPr>
            <a:picLocks noChangeAspect="1"/>
          </p:cNvPicPr>
          <p:nvPr/>
        </p:nvPicPr>
        <p:blipFill>
          <a:blip r:embed="rId2">
            <a:alphaModFix amt="26818"/>
            <a:extLst/>
          </a:blip>
          <a:srcRect l="488" t="20409" r="0" b="0"/>
          <a:stretch>
            <a:fillRect/>
          </a:stretch>
        </p:blipFill>
        <p:spPr>
          <a:xfrm>
            <a:off x="-9897" y="269570"/>
            <a:ext cx="14001203" cy="7496411"/>
          </a:xfrm>
          <a:prstGeom prst="rect">
            <a:avLst/>
          </a:prstGeom>
          <a:ln w="12700">
            <a:miter lim="400000"/>
          </a:ln>
        </p:spPr>
      </p:pic>
      <p:sp>
        <p:nvSpPr>
          <p:cNvPr id="95" name="Title 1"/>
          <p:cNvSpPr txBox="1"/>
          <p:nvPr>
            <p:ph type="ctrTitle"/>
          </p:nvPr>
        </p:nvSpPr>
        <p:spPr>
          <a:xfrm>
            <a:off x="920713" y="1150420"/>
            <a:ext cx="7472854" cy="1655761"/>
          </a:xfrm>
          <a:prstGeom prst="rect">
            <a:avLst/>
          </a:prstGeom>
        </p:spPr>
        <p:txBody>
          <a:bodyPr anchor="t"/>
          <a:lstStyle/>
          <a:p>
            <a:pPr algn="l" defTabSz="691833">
              <a:defRPr sz="2800">
                <a:solidFill>
                  <a:srgbClr val="92D3F0"/>
                </a:solidFill>
                <a:latin typeface="Futura Bold"/>
                <a:ea typeface="Futura Bold"/>
                <a:cs typeface="Futura Bold"/>
                <a:sym typeface="Futura Bold"/>
              </a:defRPr>
            </a:pPr>
            <a:r>
              <a:t>Lección 2</a:t>
            </a:r>
            <a:br/>
            <a:r>
              <a:rPr cap="all">
                <a:solidFill>
                  <a:srgbClr val="C5423E"/>
                </a:solidFill>
              </a:rPr>
              <a:t>Un lugar para Dios</a:t>
            </a:r>
            <a:endParaRPr>
              <a:solidFill>
                <a:srgbClr val="C5423E"/>
              </a:solidFill>
            </a:endParaRPr>
          </a:p>
          <a:p>
            <a:pPr algn="l" defTabSz="691833">
              <a:defRPr sz="1400">
                <a:solidFill>
                  <a:srgbClr val="0D0D0D"/>
                </a:solidFill>
                <a:latin typeface="Futura Bold"/>
                <a:ea typeface="Futura Bold"/>
                <a:cs typeface="Futura Bold"/>
                <a:sym typeface="Futura Bold"/>
              </a:defRPr>
            </a:pPr>
            <a:r>
              <a:t>Éxodo 25.1-9; 26.1, 31-37</a:t>
            </a:r>
          </a:p>
        </p:txBody>
      </p:sp>
      <p:sp>
        <p:nvSpPr>
          <p:cNvPr id="96" name="Subtitle 2"/>
          <p:cNvSpPr txBox="1"/>
          <p:nvPr>
            <p:ph type="subTitle" sz="quarter" idx="1"/>
          </p:nvPr>
        </p:nvSpPr>
        <p:spPr>
          <a:xfrm>
            <a:off x="920713" y="2778125"/>
            <a:ext cx="7472854" cy="1655761"/>
          </a:xfrm>
          <a:prstGeom prst="rect">
            <a:avLst/>
          </a:prstGeom>
        </p:spPr>
        <p:txBody>
          <a:bodyPr/>
          <a:lstStyle/>
          <a:p>
            <a:pPr algn="l">
              <a:defRPr sz="2000">
                <a:latin typeface="Cambria"/>
                <a:ea typeface="Cambria"/>
                <a:cs typeface="Cambria"/>
                <a:sym typeface="Cambria"/>
              </a:defRPr>
            </a:pPr>
            <a:r>
              <a:t>«Y harán un santuario para mí, y habitaré en medio de ellos».</a:t>
            </a:r>
          </a:p>
          <a:p>
            <a:pPr algn="r">
              <a:defRPr sz="2000">
                <a:latin typeface="Cambria"/>
                <a:ea typeface="Cambria"/>
                <a:cs typeface="Cambria"/>
                <a:sym typeface="Cambria"/>
              </a:defRPr>
            </a:pPr>
            <a:r>
              <a:t>Éxodo 25.8</a:t>
            </a:r>
          </a:p>
        </p:txBody>
      </p:sp>
      <p:pic>
        <p:nvPicPr>
          <p:cNvPr id="97" name="ed 2025.png" descr="ed 2025.png"/>
          <p:cNvPicPr>
            <a:picLocks noChangeAspect="1"/>
          </p:cNvPicPr>
          <p:nvPr/>
        </p:nvPicPr>
        <p:blipFill>
          <a:blip r:embed="rId3">
            <a:extLst/>
          </a:blip>
          <a:srcRect l="52367" t="8775" r="2449" b="69282"/>
          <a:stretch>
            <a:fillRect/>
          </a:stretch>
        </p:blipFill>
        <p:spPr>
          <a:xfrm>
            <a:off x="785667" y="4033730"/>
            <a:ext cx="2691989" cy="92223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3" name="Picture 8" descr="Picture 8"/>
          <p:cNvPicPr>
            <a:picLocks noChangeAspect="1"/>
          </p:cNvPicPr>
          <p:nvPr/>
        </p:nvPicPr>
        <p:blipFill>
          <a:blip r:embed="rId2">
            <a:extLst/>
          </a:blip>
          <a:srcRect l="0" t="0" r="0" b="13349"/>
          <a:stretch>
            <a:fillRect/>
          </a:stretch>
        </p:blipFill>
        <p:spPr>
          <a:xfrm>
            <a:off x="0" y="73572"/>
            <a:ext cx="12192000" cy="5942388"/>
          </a:xfrm>
          <a:prstGeom prst="rect">
            <a:avLst/>
          </a:prstGeom>
          <a:ln w="12700">
            <a:miter lim="400000"/>
          </a:ln>
        </p:spPr>
      </p:pic>
      <p:sp>
        <p:nvSpPr>
          <p:cNvPr id="144" name="Content Placeholder 10"/>
          <p:cNvSpPr txBox="1"/>
          <p:nvPr>
            <p:ph type="body" sz="half" idx="1"/>
          </p:nvPr>
        </p:nvSpPr>
        <p:spPr>
          <a:xfrm>
            <a:off x="838200" y="1964507"/>
            <a:ext cx="5181600" cy="4162431"/>
          </a:xfrm>
          <a:prstGeom prst="rect">
            <a:avLst/>
          </a:prstGeom>
        </p:spPr>
        <p:txBody>
          <a:bodyPr/>
          <a:lstStyle/>
          <a:p>
            <a:pPr marL="0" indent="0">
              <a:buSzTx/>
              <a:buNone/>
              <a:defRPr sz="2400">
                <a:latin typeface="Cambria"/>
                <a:ea typeface="Cambria"/>
                <a:cs typeface="Cambria"/>
                <a:sym typeface="Cambria"/>
              </a:defRPr>
            </a:pPr>
            <a:r>
              <a:t>RVR</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31 »También harás un velo de azul, púrpura, carmesí y lino torcido; será hecho de obra primorosa, con querubines.</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32 Lo pondrás sobre cuatro columnas de madera de acacia recubiertas de oro, con capiteles de oro y sobre basas de plata. </a:t>
            </a:r>
          </a:p>
        </p:txBody>
      </p:sp>
      <p:sp>
        <p:nvSpPr>
          <p:cNvPr id="145" name="Content Placeholder 11"/>
          <p:cNvSpPr txBox="1"/>
          <p:nvPr/>
        </p:nvSpPr>
        <p:spPr>
          <a:xfrm>
            <a:off x="6135734" y="1791746"/>
            <a:ext cx="5090163" cy="416242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795527">
              <a:lnSpc>
                <a:spcPct val="90000"/>
              </a:lnSpc>
              <a:spcBef>
                <a:spcPts val="800"/>
              </a:spcBef>
              <a:defRPr sz="2400">
                <a:latin typeface="Cambria"/>
                <a:ea typeface="Cambria"/>
                <a:cs typeface="Cambria"/>
                <a:sym typeface="Cambria"/>
              </a:defRPr>
            </a:pPr>
            <a:r>
              <a:t>VP</a:t>
            </a:r>
          </a:p>
          <a:p>
            <a:pPr defTabSz="795527">
              <a:lnSpc>
                <a:spcPct val="90000"/>
              </a:lnSpc>
              <a:spcBef>
                <a:spcPts val="800"/>
              </a:spcBef>
              <a:defRPr sz="2400">
                <a:latin typeface="Cambria"/>
                <a:ea typeface="Cambria"/>
                <a:cs typeface="Cambria"/>
                <a:sym typeface="Cambria"/>
              </a:defRPr>
            </a:pPr>
          </a:p>
          <a:p>
            <a:pPr defTabSz="795527">
              <a:lnSpc>
                <a:spcPct val="90000"/>
              </a:lnSpc>
              <a:spcBef>
                <a:spcPts val="800"/>
              </a:spcBef>
              <a:defRPr sz="2400">
                <a:latin typeface="Cambria"/>
                <a:ea typeface="Cambria"/>
                <a:cs typeface="Cambria"/>
                <a:sym typeface="Cambria"/>
              </a:defRPr>
            </a:pPr>
            <a:r>
              <a:t>31 »Haz un velo de tela morada, tela de púrpura, tela roja y lino torcido, y borda artísticamente dos seres alados en él. </a:t>
            </a:r>
          </a:p>
          <a:p>
            <a:pPr defTabSz="795527">
              <a:lnSpc>
                <a:spcPct val="90000"/>
              </a:lnSpc>
              <a:spcBef>
                <a:spcPts val="800"/>
              </a:spcBef>
              <a:defRPr sz="2400">
                <a:latin typeface="Cambria"/>
                <a:ea typeface="Cambria"/>
                <a:cs typeface="Cambria"/>
                <a:sym typeface="Cambria"/>
              </a:defRPr>
            </a:pPr>
          </a:p>
          <a:p>
            <a:pPr defTabSz="795527">
              <a:lnSpc>
                <a:spcPct val="90000"/>
              </a:lnSpc>
              <a:spcBef>
                <a:spcPts val="800"/>
              </a:spcBef>
              <a:defRPr sz="2400">
                <a:latin typeface="Cambria"/>
                <a:ea typeface="Cambria"/>
                <a:cs typeface="Cambria"/>
                <a:sym typeface="Cambria"/>
              </a:defRPr>
            </a:pPr>
            <a:r>
              <a:t>32 Y luego, con unos ganchos de oro, cuélgalo de cuatro postes de madera de acacia, que deben estar recubiertos de oro, y sobre cuatro bases de plata. </a:t>
            </a:r>
          </a:p>
        </p:txBody>
      </p:sp>
      <p:sp>
        <p:nvSpPr>
          <p:cNvPr id="146"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Éxodo 26.31-32</a:t>
            </a:r>
          </a:p>
        </p:txBody>
      </p:sp>
      <p:pic>
        <p:nvPicPr>
          <p:cNvPr id="147" name="ed 2025.png" descr="ed 2025.png"/>
          <p:cNvPicPr>
            <a:picLocks noChangeAspect="1"/>
          </p:cNvPicPr>
          <p:nvPr/>
        </p:nvPicPr>
        <p:blipFill>
          <a:blip r:embed="rId3">
            <a:extLst/>
          </a:blip>
          <a:srcRect l="52925" t="6479" r="0" b="67314"/>
          <a:stretch>
            <a:fillRect/>
          </a:stretch>
        </p:blipFill>
        <p:spPr>
          <a:xfrm>
            <a:off x="9892506" y="5878512"/>
            <a:ext cx="2142661" cy="841424"/>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9" name="Picture 8" descr="Picture 8"/>
          <p:cNvPicPr>
            <a:picLocks noChangeAspect="1"/>
          </p:cNvPicPr>
          <p:nvPr/>
        </p:nvPicPr>
        <p:blipFill>
          <a:blip r:embed="rId2">
            <a:extLst/>
          </a:blip>
          <a:srcRect l="0" t="0" r="0" b="13350"/>
          <a:stretch>
            <a:fillRect/>
          </a:stretch>
        </p:blipFill>
        <p:spPr>
          <a:xfrm>
            <a:off x="0" y="73572"/>
            <a:ext cx="12192000" cy="5942388"/>
          </a:xfrm>
          <a:prstGeom prst="rect">
            <a:avLst/>
          </a:prstGeom>
          <a:ln w="12700">
            <a:miter lim="400000"/>
          </a:ln>
        </p:spPr>
      </p:pic>
      <p:sp>
        <p:nvSpPr>
          <p:cNvPr id="150" name="Content Placeholder 10"/>
          <p:cNvSpPr txBox="1"/>
          <p:nvPr>
            <p:ph type="body" sz="half" idx="1"/>
          </p:nvPr>
        </p:nvSpPr>
        <p:spPr>
          <a:xfrm>
            <a:off x="838200" y="1964507"/>
            <a:ext cx="5181600" cy="4162431"/>
          </a:xfrm>
          <a:prstGeom prst="rect">
            <a:avLst/>
          </a:prstGeom>
        </p:spPr>
        <p:txBody>
          <a:bodyPr/>
          <a:lstStyle/>
          <a:p>
            <a:pPr marL="0" indent="0">
              <a:buSzTx/>
              <a:buNone/>
              <a:defRPr sz="2400">
                <a:latin typeface="Cambria"/>
                <a:ea typeface="Cambria"/>
                <a:cs typeface="Cambria"/>
                <a:sym typeface="Cambria"/>
              </a:defRPr>
            </a:pPr>
            <a:r>
              <a:t>RVR</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33 Pondrás el velo debajo de los corchetes, y allí, detrás del velo, colocarás el Arca del testimonio. Así el velo servirá para separar el Lugar santo del Lugar santísimo. </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34 Pondrás el propiciatorio sobre el Arca del testimonio en el Lugar santísimo. </a:t>
            </a:r>
          </a:p>
        </p:txBody>
      </p:sp>
      <p:sp>
        <p:nvSpPr>
          <p:cNvPr id="151" name="Content Placeholder 11"/>
          <p:cNvSpPr txBox="1"/>
          <p:nvPr/>
        </p:nvSpPr>
        <p:spPr>
          <a:xfrm>
            <a:off x="6135734" y="1791746"/>
            <a:ext cx="5090163" cy="416242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795527">
              <a:lnSpc>
                <a:spcPct val="90000"/>
              </a:lnSpc>
              <a:spcBef>
                <a:spcPts val="800"/>
              </a:spcBef>
              <a:defRPr sz="2400">
                <a:latin typeface="Cambria"/>
                <a:ea typeface="Cambria"/>
                <a:cs typeface="Cambria"/>
                <a:sym typeface="Cambria"/>
              </a:defRPr>
            </a:pPr>
            <a:r>
              <a:t>VP</a:t>
            </a:r>
          </a:p>
          <a:p>
            <a:pPr defTabSz="795527">
              <a:lnSpc>
                <a:spcPct val="90000"/>
              </a:lnSpc>
              <a:spcBef>
                <a:spcPts val="800"/>
              </a:spcBef>
              <a:defRPr sz="2400">
                <a:latin typeface="Cambria"/>
                <a:ea typeface="Cambria"/>
                <a:cs typeface="Cambria"/>
                <a:sym typeface="Cambria"/>
              </a:defRPr>
            </a:pPr>
          </a:p>
          <a:p>
            <a:pPr defTabSz="795527">
              <a:lnSpc>
                <a:spcPct val="90000"/>
              </a:lnSpc>
              <a:spcBef>
                <a:spcPts val="800"/>
              </a:spcBef>
              <a:defRPr sz="2400">
                <a:latin typeface="Cambria"/>
                <a:ea typeface="Cambria"/>
                <a:cs typeface="Cambria"/>
                <a:sym typeface="Cambria"/>
              </a:defRPr>
            </a:pPr>
            <a:r>
              <a:t>33 Cuelga entonces el velo debajo de los ganchos, y allí, tras el velo, pon el arca de la alianza. Así la cortina les servirá a ustedes de división entre el Lugar santo y el Lugar santísimo. </a:t>
            </a:r>
          </a:p>
          <a:p>
            <a:pPr defTabSz="795527">
              <a:lnSpc>
                <a:spcPct val="90000"/>
              </a:lnSpc>
              <a:spcBef>
                <a:spcPts val="800"/>
              </a:spcBef>
              <a:defRPr sz="2400">
                <a:latin typeface="Cambria"/>
                <a:ea typeface="Cambria"/>
                <a:cs typeface="Cambria"/>
                <a:sym typeface="Cambria"/>
              </a:defRPr>
            </a:pPr>
          </a:p>
          <a:p>
            <a:pPr defTabSz="795527">
              <a:lnSpc>
                <a:spcPct val="90000"/>
              </a:lnSpc>
              <a:spcBef>
                <a:spcPts val="800"/>
              </a:spcBef>
              <a:defRPr sz="2400">
                <a:latin typeface="Cambria"/>
                <a:ea typeface="Cambria"/>
                <a:cs typeface="Cambria"/>
                <a:sym typeface="Cambria"/>
              </a:defRPr>
            </a:pPr>
            <a:r>
              <a:t>34 Coloca después la tapa sobre el arca de la alianza, en el Lugar santísimo. </a:t>
            </a:r>
          </a:p>
        </p:txBody>
      </p:sp>
      <p:sp>
        <p:nvSpPr>
          <p:cNvPr id="152" name="TextBox 1"/>
          <p:cNvSpPr txBox="1"/>
          <p:nvPr/>
        </p:nvSpPr>
        <p:spPr>
          <a:xfrm>
            <a:off x="5040488" y="1251052"/>
            <a:ext cx="4238342"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Éxodo 26.33-34</a:t>
            </a:r>
          </a:p>
        </p:txBody>
      </p:sp>
      <p:pic>
        <p:nvPicPr>
          <p:cNvPr id="153" name="ed 2025.png" descr="ed 2025.png"/>
          <p:cNvPicPr>
            <a:picLocks noChangeAspect="1"/>
          </p:cNvPicPr>
          <p:nvPr/>
        </p:nvPicPr>
        <p:blipFill>
          <a:blip r:embed="rId3">
            <a:extLst/>
          </a:blip>
          <a:srcRect l="52925" t="6479" r="0" b="67314"/>
          <a:stretch>
            <a:fillRect/>
          </a:stretch>
        </p:blipFill>
        <p:spPr>
          <a:xfrm>
            <a:off x="9892506" y="5878512"/>
            <a:ext cx="2142661" cy="841424"/>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5" name="Picture 8" descr="Picture 8"/>
          <p:cNvPicPr>
            <a:picLocks noChangeAspect="1"/>
          </p:cNvPicPr>
          <p:nvPr/>
        </p:nvPicPr>
        <p:blipFill>
          <a:blip r:embed="rId2">
            <a:extLst/>
          </a:blip>
          <a:srcRect l="0" t="0" r="0" b="13350"/>
          <a:stretch>
            <a:fillRect/>
          </a:stretch>
        </p:blipFill>
        <p:spPr>
          <a:xfrm>
            <a:off x="0" y="73572"/>
            <a:ext cx="12192000" cy="5942388"/>
          </a:xfrm>
          <a:prstGeom prst="rect">
            <a:avLst/>
          </a:prstGeom>
          <a:ln w="12700">
            <a:miter lim="400000"/>
          </a:ln>
        </p:spPr>
      </p:pic>
      <p:sp>
        <p:nvSpPr>
          <p:cNvPr id="156" name="Content Placeholder 10"/>
          <p:cNvSpPr txBox="1"/>
          <p:nvPr>
            <p:ph type="body" sz="half" idx="1"/>
          </p:nvPr>
        </p:nvSpPr>
        <p:spPr>
          <a:xfrm>
            <a:off x="838200" y="1964507"/>
            <a:ext cx="5181600" cy="4162431"/>
          </a:xfrm>
          <a:prstGeom prst="rect">
            <a:avLst/>
          </a:prstGeom>
        </p:spPr>
        <p:txBody>
          <a:bodyPr/>
          <a:lstStyle/>
          <a:p>
            <a:pPr marL="0" indent="0" defTabSz="905255">
              <a:spcBef>
                <a:spcPts val="900"/>
              </a:spcBef>
              <a:buSzTx/>
              <a:buNone/>
              <a:defRPr sz="2300">
                <a:latin typeface="Cambria"/>
                <a:ea typeface="Cambria"/>
                <a:cs typeface="Cambria"/>
                <a:sym typeface="Cambria"/>
              </a:defRPr>
            </a:pPr>
            <a:r>
              <a:t>RVR</a:t>
            </a:r>
          </a:p>
          <a:p>
            <a:pPr marL="0" indent="0" defTabSz="905255">
              <a:spcBef>
                <a:spcPts val="900"/>
              </a:spcBef>
              <a:buSzTx/>
              <a:buNone/>
              <a:defRPr sz="2300">
                <a:latin typeface="Cambria"/>
                <a:ea typeface="Cambria"/>
                <a:cs typeface="Cambria"/>
                <a:sym typeface="Cambria"/>
              </a:defRPr>
            </a:pPr>
          </a:p>
          <a:p>
            <a:pPr marL="0" indent="0" defTabSz="905255">
              <a:spcBef>
                <a:spcPts val="900"/>
              </a:spcBef>
              <a:buSzTx/>
              <a:buNone/>
              <a:defRPr sz="2300">
                <a:latin typeface="Cambria"/>
                <a:ea typeface="Cambria"/>
                <a:cs typeface="Cambria"/>
                <a:sym typeface="Cambria"/>
              </a:defRPr>
            </a:pPr>
            <a:r>
              <a:t>35 Fuera del velo pondrás la mesa, y frente a ella, en el lado sur del Tabernáculo, el candelabro. Así quedará la mesa hacia el lado del norte.</a:t>
            </a:r>
          </a:p>
          <a:p>
            <a:pPr marL="0" indent="0" defTabSz="905255">
              <a:spcBef>
                <a:spcPts val="900"/>
              </a:spcBef>
              <a:buSzTx/>
              <a:buNone/>
              <a:defRPr sz="2300">
                <a:latin typeface="Cambria"/>
                <a:ea typeface="Cambria"/>
                <a:cs typeface="Cambria"/>
                <a:sym typeface="Cambria"/>
              </a:defRPr>
            </a:pPr>
          </a:p>
          <a:p>
            <a:pPr marL="0" indent="0" defTabSz="905255">
              <a:spcBef>
                <a:spcPts val="900"/>
              </a:spcBef>
              <a:buSzTx/>
              <a:buNone/>
              <a:defRPr sz="2300">
                <a:latin typeface="Cambria"/>
                <a:ea typeface="Cambria"/>
                <a:cs typeface="Cambria"/>
                <a:sym typeface="Cambria"/>
              </a:defRPr>
            </a:pPr>
            <a:r>
              <a:t>36 »Harás para la puerta del Tabernáculo una cortina de azul, púrpura, carmesí y lino torcido, obra de recamador. </a:t>
            </a:r>
          </a:p>
        </p:txBody>
      </p:sp>
      <p:sp>
        <p:nvSpPr>
          <p:cNvPr id="157" name="Content Placeholder 11"/>
          <p:cNvSpPr txBox="1"/>
          <p:nvPr/>
        </p:nvSpPr>
        <p:spPr>
          <a:xfrm>
            <a:off x="6135734" y="1791746"/>
            <a:ext cx="5090163" cy="416242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795527">
              <a:lnSpc>
                <a:spcPct val="90000"/>
              </a:lnSpc>
              <a:spcBef>
                <a:spcPts val="800"/>
              </a:spcBef>
              <a:defRPr sz="2400">
                <a:latin typeface="Cambria"/>
                <a:ea typeface="Cambria"/>
                <a:cs typeface="Cambria"/>
                <a:sym typeface="Cambria"/>
              </a:defRPr>
            </a:pPr>
            <a:r>
              <a:t>VP</a:t>
            </a:r>
          </a:p>
          <a:p>
            <a:pPr defTabSz="795527">
              <a:lnSpc>
                <a:spcPct val="90000"/>
              </a:lnSpc>
              <a:spcBef>
                <a:spcPts val="800"/>
              </a:spcBef>
              <a:defRPr sz="2400">
                <a:latin typeface="Cambria"/>
                <a:ea typeface="Cambria"/>
                <a:cs typeface="Cambria"/>
                <a:sym typeface="Cambria"/>
              </a:defRPr>
            </a:pPr>
          </a:p>
          <a:p>
            <a:pPr defTabSz="795527">
              <a:lnSpc>
                <a:spcPct val="90000"/>
              </a:lnSpc>
              <a:spcBef>
                <a:spcPts val="800"/>
              </a:spcBef>
              <a:defRPr sz="2400">
                <a:latin typeface="Cambria"/>
                <a:ea typeface="Cambria"/>
                <a:cs typeface="Cambria"/>
                <a:sym typeface="Cambria"/>
              </a:defRPr>
            </a:pPr>
            <a:r>
              <a:t>35 Pon la mesa fuera del velo, en el lado norte del santuario, y el candelabro en el lado sur, frente a la mesa.</a:t>
            </a:r>
          </a:p>
          <a:p>
            <a:pPr defTabSz="795527">
              <a:lnSpc>
                <a:spcPct val="90000"/>
              </a:lnSpc>
              <a:spcBef>
                <a:spcPts val="800"/>
              </a:spcBef>
              <a:defRPr sz="2400">
                <a:latin typeface="Cambria"/>
                <a:ea typeface="Cambria"/>
                <a:cs typeface="Cambria"/>
                <a:sym typeface="Cambria"/>
              </a:defRPr>
            </a:pPr>
          </a:p>
          <a:p>
            <a:pPr defTabSz="795527">
              <a:lnSpc>
                <a:spcPct val="90000"/>
              </a:lnSpc>
              <a:spcBef>
                <a:spcPts val="800"/>
              </a:spcBef>
              <a:defRPr sz="2400">
                <a:latin typeface="Cambria"/>
                <a:ea typeface="Cambria"/>
                <a:cs typeface="Cambria"/>
                <a:sym typeface="Cambria"/>
              </a:defRPr>
            </a:pPr>
            <a:r>
              <a:t>36 »Haz para la entrada de la tienda de campaña una cortina de tela morada, tela de púrpura, tela roja y lino torcido, bordada artísticamente. </a:t>
            </a:r>
          </a:p>
        </p:txBody>
      </p:sp>
      <p:sp>
        <p:nvSpPr>
          <p:cNvPr id="158" name="TextBox 1"/>
          <p:cNvSpPr txBox="1"/>
          <p:nvPr/>
        </p:nvSpPr>
        <p:spPr>
          <a:xfrm>
            <a:off x="5040488" y="1251052"/>
            <a:ext cx="4238342"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Éxodo 26.35-36</a:t>
            </a:r>
          </a:p>
        </p:txBody>
      </p:sp>
      <p:pic>
        <p:nvPicPr>
          <p:cNvPr id="159" name="ed 2025.png" descr="ed 2025.png"/>
          <p:cNvPicPr>
            <a:picLocks noChangeAspect="1"/>
          </p:cNvPicPr>
          <p:nvPr/>
        </p:nvPicPr>
        <p:blipFill>
          <a:blip r:embed="rId3">
            <a:extLst/>
          </a:blip>
          <a:srcRect l="52925" t="6479" r="0" b="67314"/>
          <a:stretch>
            <a:fillRect/>
          </a:stretch>
        </p:blipFill>
        <p:spPr>
          <a:xfrm>
            <a:off x="9892506" y="5878512"/>
            <a:ext cx="2142661" cy="841424"/>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1" name="Picture 8" descr="Picture 8"/>
          <p:cNvPicPr>
            <a:picLocks noChangeAspect="1"/>
          </p:cNvPicPr>
          <p:nvPr/>
        </p:nvPicPr>
        <p:blipFill>
          <a:blip r:embed="rId2">
            <a:extLst/>
          </a:blip>
          <a:srcRect l="0" t="0" r="0" b="13350"/>
          <a:stretch>
            <a:fillRect/>
          </a:stretch>
        </p:blipFill>
        <p:spPr>
          <a:xfrm>
            <a:off x="0" y="73572"/>
            <a:ext cx="12192000" cy="5942388"/>
          </a:xfrm>
          <a:prstGeom prst="rect">
            <a:avLst/>
          </a:prstGeom>
          <a:ln w="12700">
            <a:miter lim="400000"/>
          </a:ln>
        </p:spPr>
      </p:pic>
      <p:sp>
        <p:nvSpPr>
          <p:cNvPr id="162" name="Content Placeholder 10"/>
          <p:cNvSpPr txBox="1"/>
          <p:nvPr>
            <p:ph type="body" sz="half" idx="1"/>
          </p:nvPr>
        </p:nvSpPr>
        <p:spPr>
          <a:xfrm>
            <a:off x="838200" y="1964507"/>
            <a:ext cx="5181600" cy="4162431"/>
          </a:xfrm>
          <a:prstGeom prst="rect">
            <a:avLst/>
          </a:prstGeom>
        </p:spPr>
        <p:txBody>
          <a:bodyPr/>
          <a:lstStyle/>
          <a:p>
            <a:pPr marL="0" indent="0">
              <a:buSzTx/>
              <a:buNone/>
              <a:defRPr sz="2400">
                <a:latin typeface="Cambria"/>
                <a:ea typeface="Cambria"/>
                <a:cs typeface="Cambria"/>
                <a:sym typeface="Cambria"/>
              </a:defRPr>
            </a:pPr>
            <a:r>
              <a:t>RVR</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37 Y harás para la cortina cinco columnas de madera de acacia, las cuales cubrirás de oro, con sus capiteles de oro, y fundirás cinco basas de bronce para ellas.</a:t>
            </a:r>
          </a:p>
        </p:txBody>
      </p:sp>
      <p:sp>
        <p:nvSpPr>
          <p:cNvPr id="163" name="Content Placeholder 11"/>
          <p:cNvSpPr txBox="1"/>
          <p:nvPr/>
        </p:nvSpPr>
        <p:spPr>
          <a:xfrm>
            <a:off x="6135734" y="1791746"/>
            <a:ext cx="5090163" cy="416242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795527">
              <a:lnSpc>
                <a:spcPct val="90000"/>
              </a:lnSpc>
              <a:spcBef>
                <a:spcPts val="800"/>
              </a:spcBef>
              <a:defRPr sz="2400">
                <a:latin typeface="Cambria"/>
                <a:ea typeface="Cambria"/>
                <a:cs typeface="Cambria"/>
                <a:sym typeface="Cambria"/>
              </a:defRPr>
            </a:pPr>
            <a:r>
              <a:t>VP</a:t>
            </a:r>
          </a:p>
          <a:p>
            <a:pPr defTabSz="795527">
              <a:lnSpc>
                <a:spcPct val="90000"/>
              </a:lnSpc>
              <a:spcBef>
                <a:spcPts val="800"/>
              </a:spcBef>
              <a:defRPr sz="2400">
                <a:latin typeface="Cambria"/>
                <a:ea typeface="Cambria"/>
                <a:cs typeface="Cambria"/>
                <a:sym typeface="Cambria"/>
              </a:defRPr>
            </a:pPr>
          </a:p>
          <a:p>
            <a:pPr defTabSz="795527">
              <a:lnSpc>
                <a:spcPct val="90000"/>
              </a:lnSpc>
              <a:spcBef>
                <a:spcPts val="800"/>
              </a:spcBef>
              <a:defRPr sz="2400">
                <a:latin typeface="Cambria"/>
                <a:ea typeface="Cambria"/>
                <a:cs typeface="Cambria"/>
                <a:sym typeface="Cambria"/>
              </a:defRPr>
            </a:pPr>
            <a:r>
              <a:t>37 Haz también, para la cortina, cinco postes de madera de acacia recubiertos de oro, con sus ganchos de oro, y funde cinco bases de bronce para los postes.</a:t>
            </a:r>
          </a:p>
        </p:txBody>
      </p:sp>
      <p:sp>
        <p:nvSpPr>
          <p:cNvPr id="164" name="TextBox 1"/>
          <p:cNvSpPr txBox="1"/>
          <p:nvPr/>
        </p:nvSpPr>
        <p:spPr>
          <a:xfrm>
            <a:off x="5040488" y="1251052"/>
            <a:ext cx="4238342"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Éxodo 26.35-36</a:t>
            </a:r>
          </a:p>
        </p:txBody>
      </p:sp>
      <p:pic>
        <p:nvPicPr>
          <p:cNvPr id="165" name="ed 2025.png" descr="ed 2025.png"/>
          <p:cNvPicPr>
            <a:picLocks noChangeAspect="1"/>
          </p:cNvPicPr>
          <p:nvPr/>
        </p:nvPicPr>
        <p:blipFill>
          <a:blip r:embed="rId3">
            <a:extLst/>
          </a:blip>
          <a:srcRect l="52925" t="6479" r="0" b="67314"/>
          <a:stretch>
            <a:fillRect/>
          </a:stretch>
        </p:blipFill>
        <p:spPr>
          <a:xfrm>
            <a:off x="9892506" y="5878512"/>
            <a:ext cx="2142661" cy="841424"/>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7" name="Picture 5" descr="Picture 5"/>
          <p:cNvPicPr>
            <a:picLocks noChangeAspect="1"/>
          </p:cNvPicPr>
          <p:nvPr/>
        </p:nvPicPr>
        <p:blipFill>
          <a:blip r:embed="rId2">
            <a:extLst/>
          </a:blip>
          <a:srcRect l="0" t="0" r="0" b="14071"/>
          <a:stretch>
            <a:fillRect/>
          </a:stretch>
        </p:blipFill>
        <p:spPr>
          <a:xfrm>
            <a:off x="17" y="1279"/>
            <a:ext cx="12191984" cy="5893004"/>
          </a:xfrm>
          <a:prstGeom prst="rect">
            <a:avLst/>
          </a:prstGeom>
          <a:ln w="12700">
            <a:miter lim="400000"/>
          </a:ln>
        </p:spPr>
      </p:pic>
      <p:sp>
        <p:nvSpPr>
          <p:cNvPr id="168" name="Content Placeholder 7"/>
          <p:cNvSpPr txBox="1"/>
          <p:nvPr>
            <p:ph type="body" idx="1"/>
          </p:nvPr>
        </p:nvSpPr>
        <p:spPr>
          <a:xfrm>
            <a:off x="838200" y="2028825"/>
            <a:ext cx="10515600" cy="3914775"/>
          </a:xfrm>
          <a:prstGeom prst="rect">
            <a:avLst/>
          </a:prstGeom>
        </p:spPr>
        <p:txBody>
          <a:bodyPr anchor="ctr"/>
          <a:lstStyle/>
          <a:p>
            <a:pPr marL="226313" indent="-226313" defTabSz="905255">
              <a:spcBef>
                <a:spcPts val="900"/>
              </a:spcBef>
              <a:defRPr sz="2700">
                <a:latin typeface="Cambria"/>
                <a:ea typeface="Cambria"/>
                <a:cs typeface="Cambria"/>
                <a:sym typeface="Cambria"/>
              </a:defRPr>
            </a:pPr>
            <a:r>
              <a:t>El tabernáculo fue la manera en la que Dios expresó su deseo de morar entre su pueblo. Este lugar, que antecede al Templo, es un espacio sagrado de encuentro con Dios. Las cortinas dividen el área, creando así un espacio sagrado para la presencia de Dios.</a:t>
            </a:r>
          </a:p>
          <a:p>
            <a:pPr marL="226313" indent="-226313" defTabSz="905255">
              <a:spcBef>
                <a:spcPts val="900"/>
              </a:spcBef>
              <a:defRPr sz="2700">
                <a:latin typeface="Cambria"/>
                <a:ea typeface="Cambria"/>
                <a:cs typeface="Cambria"/>
                <a:sym typeface="Cambria"/>
              </a:defRPr>
            </a:pPr>
            <a:r>
              <a:t>La construcción del tabernáculo fue posible por la gente que contribuyó voluntariamente a llevar los materiales necesarios para hacer los muebles, los interiores y exteriores de este espacio de encuentro. La contribución para el mantenimiento de los espacios sagrados hoy parte, de la misma manera, de corazones dispuestos a compartir de lo que han recibido de Dios.</a:t>
            </a:r>
          </a:p>
        </p:txBody>
      </p:sp>
      <p:pic>
        <p:nvPicPr>
          <p:cNvPr id="169" name="ed 2025.png" descr="ed 2025.png"/>
          <p:cNvPicPr>
            <a:picLocks noChangeAspect="1"/>
          </p:cNvPicPr>
          <p:nvPr/>
        </p:nvPicPr>
        <p:blipFill>
          <a:blip r:embed="rId3">
            <a:extLst/>
          </a:blip>
          <a:srcRect l="52925" t="6479" r="0" b="67314"/>
          <a:stretch>
            <a:fillRect/>
          </a:stretch>
        </p:blipFill>
        <p:spPr>
          <a:xfrm>
            <a:off x="9892506" y="5878512"/>
            <a:ext cx="2142661" cy="841424"/>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1" name="Picture 5" descr="Picture 5"/>
          <p:cNvPicPr>
            <a:picLocks noChangeAspect="1"/>
          </p:cNvPicPr>
          <p:nvPr/>
        </p:nvPicPr>
        <p:blipFill>
          <a:blip r:embed="rId2">
            <a:extLst/>
          </a:blip>
          <a:srcRect l="0" t="0" r="0" b="13575"/>
          <a:stretch>
            <a:fillRect/>
          </a:stretch>
        </p:blipFill>
        <p:spPr>
          <a:xfrm>
            <a:off x="17" y="1281"/>
            <a:ext cx="12191984" cy="5926901"/>
          </a:xfrm>
          <a:prstGeom prst="rect">
            <a:avLst/>
          </a:prstGeom>
          <a:ln w="12700">
            <a:miter lim="400000"/>
          </a:ln>
        </p:spPr>
      </p:pic>
      <p:sp>
        <p:nvSpPr>
          <p:cNvPr id="172" name="Content Placeholder 7"/>
          <p:cNvSpPr txBox="1"/>
          <p:nvPr>
            <p:ph type="body" idx="1"/>
          </p:nvPr>
        </p:nvSpPr>
        <p:spPr>
          <a:xfrm>
            <a:off x="838200" y="2333625"/>
            <a:ext cx="10515600" cy="3914775"/>
          </a:xfrm>
          <a:prstGeom prst="rect">
            <a:avLst/>
          </a:prstGeom>
        </p:spPr>
        <p:txBody>
          <a:bodyPr anchor="ctr"/>
          <a:lstStyle/>
          <a:p>
            <a:pPr marL="203864" indent="-203864" defTabSz="815460">
              <a:spcBef>
                <a:spcPts val="800"/>
              </a:spcBef>
              <a:defRPr sz="2400">
                <a:latin typeface="Cambria"/>
                <a:ea typeface="Cambria"/>
                <a:cs typeface="Cambria"/>
                <a:sym typeface="Cambria"/>
              </a:defRPr>
            </a:pPr>
            <a:r>
              <a:t>Las instrucciones para la construcción de este espacio de encuentro con la presencia de Dios son claras y requieren que se sigan al pie de la letra. El uso de las destrezas artesanales y artísticas en la construcción del tabernáculo nos invita a reflexionar acerca de la manera que incorporamos el arte en nuestros espacios sagrados y reevaluar su función en la vida de adoración de la iglesia.</a:t>
            </a:r>
          </a:p>
          <a:p>
            <a:pPr marL="203864" indent="-203864" defTabSz="815460">
              <a:spcBef>
                <a:spcPts val="800"/>
              </a:spcBef>
              <a:defRPr sz="2400">
                <a:latin typeface="Cambria"/>
                <a:ea typeface="Cambria"/>
                <a:cs typeface="Cambria"/>
                <a:sym typeface="Cambria"/>
              </a:defRPr>
            </a:pPr>
            <a:r>
              <a:t>En Jesús se rompe la división que existía entre el lugar santo y el santísimo. Ahora tenemos acceso a la presencia de Dios y no necesitamos adorar recreando los elementos del tabernáculo y de las vestimentas sacerdotales.</a:t>
            </a:r>
          </a:p>
        </p:txBody>
      </p:sp>
      <p:pic>
        <p:nvPicPr>
          <p:cNvPr id="173" name="ed 2025.png" descr="ed 2025.png"/>
          <p:cNvPicPr>
            <a:picLocks noChangeAspect="1"/>
          </p:cNvPicPr>
          <p:nvPr/>
        </p:nvPicPr>
        <p:blipFill>
          <a:blip r:embed="rId3">
            <a:extLst/>
          </a:blip>
          <a:srcRect l="52925" t="6479" r="0" b="67314"/>
          <a:stretch>
            <a:fillRect/>
          </a:stretch>
        </p:blipFill>
        <p:spPr>
          <a:xfrm>
            <a:off x="9892506" y="5878512"/>
            <a:ext cx="2142661" cy="841424"/>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5" name="Picture 2" descr="Picture 2"/>
          <p:cNvPicPr>
            <a:picLocks noChangeAspect="1"/>
          </p:cNvPicPr>
          <p:nvPr/>
        </p:nvPicPr>
        <p:blipFill>
          <a:blip r:embed="rId2">
            <a:extLst/>
          </a:blip>
          <a:srcRect l="0" t="0" r="0" b="14049"/>
          <a:stretch>
            <a:fillRect/>
          </a:stretch>
        </p:blipFill>
        <p:spPr>
          <a:xfrm>
            <a:off x="17" y="1281"/>
            <a:ext cx="12191984" cy="5894422"/>
          </a:xfrm>
          <a:prstGeom prst="rect">
            <a:avLst/>
          </a:prstGeom>
          <a:ln w="12700">
            <a:miter lim="400000"/>
          </a:ln>
        </p:spPr>
      </p:pic>
      <p:sp>
        <p:nvSpPr>
          <p:cNvPr id="176" name="Content Placeholder 4"/>
          <p:cNvSpPr txBox="1"/>
          <p:nvPr>
            <p:ph type="body" idx="1"/>
          </p:nvPr>
        </p:nvSpPr>
        <p:spPr>
          <a:xfrm>
            <a:off x="838200" y="2000249"/>
            <a:ext cx="10515600" cy="3943352"/>
          </a:xfrm>
          <a:prstGeom prst="rect">
            <a:avLst/>
          </a:prstGeom>
        </p:spPr>
        <p:txBody>
          <a:bodyPr anchor="ctr"/>
          <a:lstStyle>
            <a:lvl1pPr marL="0" indent="0">
              <a:buSzTx/>
              <a:buNone/>
              <a:defRPr>
                <a:latin typeface="Cambria"/>
                <a:ea typeface="Cambria"/>
                <a:cs typeface="Cambria"/>
                <a:sym typeface="Cambria"/>
              </a:defRPr>
            </a:lvl1pPr>
          </a:lstStyle>
          <a:p>
            <a:pPr/>
            <a:r>
              <a:t>Oh Señor, que pediste a tu pueblo construir un santuario para habitar entre ellos y ellas, presentamos nuestras vidas a ti para que sean lugar en donde habites. Inspira en nuestros corazones el deseo de ofrecerte lo mejor de nosotros y nosotras. Que nuestras manos trabajen con dedicación, como quienes hicieron el santuario en el desierto, y que nuestros dones sean usados para tu gloria y para bendecir a la gente. Permite que cada espacio que levantemos en tu nombre sea morada de tu presencia eterna. Amén.</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9" name="Picture 5" descr="Picture 5"/>
          <p:cNvPicPr>
            <a:picLocks noChangeAspect="1"/>
          </p:cNvPicPr>
          <p:nvPr/>
        </p:nvPicPr>
        <p:blipFill>
          <a:blip r:embed="rId2">
            <a:extLst/>
          </a:blip>
          <a:srcRect l="0" t="0" r="0" b="14263"/>
          <a:stretch>
            <a:fillRect/>
          </a:stretch>
        </p:blipFill>
        <p:spPr>
          <a:xfrm>
            <a:off x="0" y="-2"/>
            <a:ext cx="12192000" cy="5879800"/>
          </a:xfrm>
          <a:prstGeom prst="rect">
            <a:avLst/>
          </a:prstGeom>
          <a:ln w="12700">
            <a:miter lim="400000"/>
          </a:ln>
        </p:spPr>
      </p:pic>
      <p:sp>
        <p:nvSpPr>
          <p:cNvPr id="100" name="Content Placeholder 7"/>
          <p:cNvSpPr txBox="1"/>
          <p:nvPr>
            <p:ph type="body" idx="1"/>
          </p:nvPr>
        </p:nvSpPr>
        <p:spPr>
          <a:xfrm>
            <a:off x="838200" y="2000248"/>
            <a:ext cx="10515600" cy="3929069"/>
          </a:xfrm>
          <a:prstGeom prst="rect">
            <a:avLst/>
          </a:prstGeom>
        </p:spPr>
        <p:txBody>
          <a:bodyPr anchor="ctr"/>
          <a:lstStyle/>
          <a:p>
            <a:pPr>
              <a:defRPr sz="2400">
                <a:latin typeface="Cambria"/>
                <a:ea typeface="Cambria"/>
                <a:cs typeface="Cambria"/>
                <a:sym typeface="Cambria"/>
              </a:defRPr>
            </a:pPr>
            <a:r>
              <a:t>Relacionar el tabernáculo con la revelación de la presencia de Dios en el Sinaí, entendiéndolo como un monte Sinaí portátil (movible) donde habitaba la presencia de Dios.</a:t>
            </a:r>
          </a:p>
          <a:p>
            <a:pPr>
              <a:defRPr sz="2400">
                <a:latin typeface="Cambria"/>
                <a:ea typeface="Cambria"/>
                <a:cs typeface="Cambria"/>
                <a:sym typeface="Cambria"/>
              </a:defRPr>
            </a:pPr>
            <a:r>
              <a:t>Apreciar cómo la santidad de Dios se honra por medio del diseño de espacios de adoración.</a:t>
            </a:r>
          </a:p>
          <a:p>
            <a:pPr>
              <a:defRPr sz="2400">
                <a:latin typeface="Cambria"/>
                <a:ea typeface="Cambria"/>
                <a:cs typeface="Cambria"/>
                <a:sym typeface="Cambria"/>
              </a:defRPr>
            </a:pPr>
            <a:r>
              <a:t>Descubrir la importancia del uso del arte en el diseño de los espacios sagrados.</a:t>
            </a:r>
          </a:p>
        </p:txBody>
      </p:sp>
      <p:pic>
        <p:nvPicPr>
          <p:cNvPr id="101" name="ed 2025.png" descr="ed 2025.png"/>
          <p:cNvPicPr>
            <a:picLocks noChangeAspect="1"/>
          </p:cNvPicPr>
          <p:nvPr/>
        </p:nvPicPr>
        <p:blipFill>
          <a:blip r:embed="rId3">
            <a:extLst/>
          </a:blip>
          <a:srcRect l="52925" t="6479" r="0" b="67314"/>
          <a:stretch>
            <a:fillRect/>
          </a:stretch>
        </p:blipFill>
        <p:spPr>
          <a:xfrm>
            <a:off x="9892506" y="5878514"/>
            <a:ext cx="2142661" cy="841423"/>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3" name="Picture 13" descr="Picture 13"/>
          <p:cNvPicPr>
            <a:picLocks noChangeAspect="1"/>
          </p:cNvPicPr>
          <p:nvPr/>
        </p:nvPicPr>
        <p:blipFill>
          <a:blip r:embed="rId2">
            <a:extLst/>
          </a:blip>
          <a:srcRect l="0" t="0" r="0" b="16105"/>
          <a:stretch>
            <a:fillRect/>
          </a:stretch>
        </p:blipFill>
        <p:spPr>
          <a:xfrm>
            <a:off x="0" y="-5"/>
            <a:ext cx="12192000" cy="5753500"/>
          </a:xfrm>
          <a:prstGeom prst="rect">
            <a:avLst/>
          </a:prstGeom>
          <a:ln w="12700">
            <a:miter lim="400000"/>
          </a:ln>
        </p:spPr>
      </p:pic>
      <p:sp>
        <p:nvSpPr>
          <p:cNvPr id="104" name="Content Placeholder 15"/>
          <p:cNvSpPr txBox="1"/>
          <p:nvPr>
            <p:ph type="body" idx="1"/>
          </p:nvPr>
        </p:nvSpPr>
        <p:spPr>
          <a:xfrm>
            <a:off x="838200" y="2000250"/>
            <a:ext cx="10515600" cy="3943350"/>
          </a:xfrm>
          <a:prstGeom prst="rect">
            <a:avLst/>
          </a:prstGeom>
        </p:spPr>
        <p:txBody>
          <a:bodyPr anchor="ctr"/>
          <a:lstStyle/>
          <a:p>
            <a:pPr>
              <a:defRPr cap="all" sz="2400">
                <a:latin typeface="Cambria"/>
                <a:ea typeface="Cambria"/>
                <a:cs typeface="Cambria"/>
                <a:sym typeface="Cambria"/>
              </a:defRPr>
            </a:pPr>
            <a:r>
              <a:t>Efod: </a:t>
            </a:r>
            <a:r>
              <a:rPr cap="none"/>
              <a:t>Parte de la vestimenta sacerdotal. Se piensa que era una especie de delantal que se sostenía por medio de unas tiras colocadas en los hombros.</a:t>
            </a:r>
          </a:p>
          <a:p>
            <a:pPr>
              <a:defRPr cap="all" sz="2400">
                <a:latin typeface="Cambria"/>
                <a:ea typeface="Cambria"/>
                <a:cs typeface="Cambria"/>
                <a:sym typeface="Cambria"/>
              </a:defRPr>
            </a:pPr>
            <a:r>
              <a:t>Tabernáculo: </a:t>
            </a:r>
            <a:r>
              <a:rPr cap="none"/>
              <a:t>Tienda portátil donde el sacerdote recibía y presentaba las ofrendas para el sacrificio. Lugar de reunión del pueblo con Dios. La palabra hebrea traducida «tabernáculo» significa «morada temporera», aludiendo a cómo se entendía el Sinaí como morada de Dios. El tabernáculo es un Sinaí movible.  </a:t>
            </a:r>
          </a:p>
          <a:p>
            <a:pPr>
              <a:defRPr cap="all" sz="2400">
                <a:latin typeface="Cambria"/>
                <a:ea typeface="Cambria"/>
                <a:cs typeface="Cambria"/>
                <a:sym typeface="Cambria"/>
              </a:defRPr>
            </a:pPr>
            <a:r>
              <a:t>Propiciatorio: </a:t>
            </a:r>
            <a:r>
              <a:rPr cap="none"/>
              <a:t>La cubierta o tapa del arca del pacto. La traducción «propiciatorio» proviene de la traducción griega de la Biblia, llamada Septuaginta, que entendió la palabra como referencia a algo que expía («cubrir pecados»).</a:t>
            </a:r>
          </a:p>
        </p:txBody>
      </p:sp>
      <p:pic>
        <p:nvPicPr>
          <p:cNvPr id="105" name="ed 2025.png" descr="ed 2025.png"/>
          <p:cNvPicPr>
            <a:picLocks noChangeAspect="1"/>
          </p:cNvPicPr>
          <p:nvPr/>
        </p:nvPicPr>
        <p:blipFill>
          <a:blip r:embed="rId3">
            <a:extLst/>
          </a:blip>
          <a:srcRect l="52925" t="6479" r="0" b="67314"/>
          <a:stretch>
            <a:fillRect/>
          </a:stretch>
        </p:blipFill>
        <p:spPr>
          <a:xfrm>
            <a:off x="9892506" y="5878512"/>
            <a:ext cx="2142661" cy="841424"/>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7" name="Picture 8" descr="Picture 8"/>
          <p:cNvPicPr>
            <a:picLocks noChangeAspect="1"/>
          </p:cNvPicPr>
          <p:nvPr/>
        </p:nvPicPr>
        <p:blipFill>
          <a:blip r:embed="rId2">
            <a:extLst/>
          </a:blip>
          <a:srcRect l="0" t="0" r="0" b="14077"/>
          <a:stretch>
            <a:fillRect/>
          </a:stretch>
        </p:blipFill>
        <p:spPr>
          <a:xfrm>
            <a:off x="0" y="0"/>
            <a:ext cx="12192000" cy="5892549"/>
          </a:xfrm>
          <a:prstGeom prst="rect">
            <a:avLst/>
          </a:prstGeom>
          <a:ln w="12700">
            <a:miter lim="400000"/>
          </a:ln>
        </p:spPr>
      </p:pic>
      <p:sp>
        <p:nvSpPr>
          <p:cNvPr id="108" name="Content Placeholder 10"/>
          <p:cNvSpPr txBox="1"/>
          <p:nvPr>
            <p:ph type="body" sz="half" idx="1"/>
          </p:nvPr>
        </p:nvSpPr>
        <p:spPr>
          <a:xfrm>
            <a:off x="838200" y="2204952"/>
            <a:ext cx="5181600" cy="4162432"/>
          </a:xfrm>
          <a:prstGeom prst="rect">
            <a:avLst/>
          </a:prstGeom>
        </p:spPr>
        <p:txBody>
          <a:bodyPr/>
          <a:lstStyle/>
          <a:p>
            <a:pPr marL="0" indent="0" defTabSz="896111">
              <a:spcBef>
                <a:spcPts val="900"/>
              </a:spcBef>
              <a:buSzTx/>
              <a:buNone/>
              <a:defRPr sz="2300">
                <a:latin typeface="Cambria"/>
                <a:ea typeface="Cambria"/>
                <a:cs typeface="Cambria"/>
                <a:sym typeface="Cambria"/>
              </a:defRPr>
            </a:pPr>
            <a:r>
              <a:t>RVR</a:t>
            </a:r>
          </a:p>
          <a:p>
            <a:pPr marL="0" indent="0" defTabSz="896111">
              <a:spcBef>
                <a:spcPts val="900"/>
              </a:spcBef>
              <a:buSzTx/>
              <a:buNone/>
              <a:defRPr sz="2300">
                <a:latin typeface="Cambria"/>
                <a:ea typeface="Cambria"/>
                <a:cs typeface="Cambria"/>
                <a:sym typeface="Cambria"/>
              </a:defRPr>
            </a:pPr>
          </a:p>
          <a:p>
            <a:pPr marL="0" indent="0" defTabSz="896111">
              <a:spcBef>
                <a:spcPts val="900"/>
              </a:spcBef>
              <a:buSzTx/>
              <a:buNone/>
              <a:defRPr sz="2300">
                <a:latin typeface="Cambria"/>
                <a:ea typeface="Cambria"/>
                <a:cs typeface="Cambria"/>
                <a:sym typeface="Cambria"/>
              </a:defRPr>
            </a:pPr>
            <a:r>
              <a:t>1  Jehová habló a Moisés y le dijo: </a:t>
            </a:r>
          </a:p>
          <a:p>
            <a:pPr marL="0" indent="0" defTabSz="896111">
              <a:spcBef>
                <a:spcPts val="900"/>
              </a:spcBef>
              <a:buSzTx/>
              <a:buNone/>
              <a:defRPr sz="2300">
                <a:latin typeface="Cambria"/>
                <a:ea typeface="Cambria"/>
                <a:cs typeface="Cambria"/>
                <a:sym typeface="Cambria"/>
              </a:defRPr>
            </a:pPr>
          </a:p>
          <a:p>
            <a:pPr marL="0" indent="0" defTabSz="896111">
              <a:spcBef>
                <a:spcPts val="900"/>
              </a:spcBef>
              <a:buSzTx/>
              <a:buNone/>
              <a:defRPr sz="2300">
                <a:latin typeface="Cambria"/>
                <a:ea typeface="Cambria"/>
                <a:cs typeface="Cambria"/>
                <a:sym typeface="Cambria"/>
              </a:defRPr>
            </a:pPr>
            <a:r>
              <a:t>2 «Di a los hijos de Israel que recojan para mí una ofrenda. De todo hombre que la dé voluntariamente, de corazón, recogeréis mi ofrenda. </a:t>
            </a:r>
          </a:p>
        </p:txBody>
      </p:sp>
      <p:sp>
        <p:nvSpPr>
          <p:cNvPr id="109" name="Content Placeholder 11"/>
          <p:cNvSpPr txBox="1"/>
          <p:nvPr/>
        </p:nvSpPr>
        <p:spPr>
          <a:xfrm>
            <a:off x="6217918" y="2204952"/>
            <a:ext cx="5090164" cy="416243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813816">
              <a:lnSpc>
                <a:spcPct val="90000"/>
              </a:lnSpc>
              <a:spcBef>
                <a:spcPts val="800"/>
              </a:spcBef>
              <a:defRPr sz="2300">
                <a:latin typeface="Cambria"/>
                <a:ea typeface="Cambria"/>
                <a:cs typeface="Cambria"/>
                <a:sym typeface="Cambria"/>
              </a:defRPr>
            </a:pPr>
            <a:r>
              <a:t>VP</a:t>
            </a:r>
          </a:p>
          <a:p>
            <a:pPr defTabSz="813816">
              <a:lnSpc>
                <a:spcPct val="90000"/>
              </a:lnSpc>
              <a:spcBef>
                <a:spcPts val="800"/>
              </a:spcBef>
              <a:defRPr sz="2300">
                <a:latin typeface="Cambria"/>
                <a:ea typeface="Cambria"/>
                <a:cs typeface="Cambria"/>
                <a:sym typeface="Cambria"/>
              </a:defRPr>
            </a:pPr>
          </a:p>
          <a:p>
            <a:pPr defTabSz="813816">
              <a:lnSpc>
                <a:spcPct val="90000"/>
              </a:lnSpc>
              <a:spcBef>
                <a:spcPts val="800"/>
              </a:spcBef>
              <a:defRPr sz="2300">
                <a:latin typeface="Cambria"/>
                <a:ea typeface="Cambria"/>
                <a:cs typeface="Cambria"/>
                <a:sym typeface="Cambria"/>
              </a:defRPr>
            </a:pPr>
            <a:r>
              <a:t>1 El Señor se dirigió a Moisés y le dijo:</a:t>
            </a:r>
          </a:p>
          <a:p>
            <a:pPr defTabSz="813816">
              <a:lnSpc>
                <a:spcPct val="90000"/>
              </a:lnSpc>
              <a:spcBef>
                <a:spcPts val="800"/>
              </a:spcBef>
              <a:defRPr sz="2300">
                <a:latin typeface="Cambria"/>
                <a:ea typeface="Cambria"/>
                <a:cs typeface="Cambria"/>
                <a:sym typeface="Cambria"/>
              </a:defRPr>
            </a:pPr>
          </a:p>
          <a:p>
            <a:pPr defTabSz="813816">
              <a:lnSpc>
                <a:spcPct val="90000"/>
              </a:lnSpc>
              <a:spcBef>
                <a:spcPts val="800"/>
              </a:spcBef>
              <a:defRPr sz="2300">
                <a:latin typeface="Cambria"/>
                <a:ea typeface="Cambria"/>
                <a:cs typeface="Cambria"/>
                <a:sym typeface="Cambria"/>
              </a:defRPr>
            </a:pPr>
            <a:r>
              <a:t>2 «Di a los israelitas que recojan una ofrenda para mí. Deben recogerla entre todos los que quieran darla voluntariamente y de corazón; </a:t>
            </a:r>
          </a:p>
        </p:txBody>
      </p:sp>
      <p:sp>
        <p:nvSpPr>
          <p:cNvPr id="110" name="TextBox 1"/>
          <p:cNvSpPr txBox="1"/>
          <p:nvPr/>
        </p:nvSpPr>
        <p:spPr>
          <a:xfrm>
            <a:off x="5049958" y="1153928"/>
            <a:ext cx="3414127" cy="45211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Éxodo 25.1-2</a:t>
            </a:r>
          </a:p>
        </p:txBody>
      </p:sp>
      <p:pic>
        <p:nvPicPr>
          <p:cNvPr id="111" name="ed 2025.png" descr="ed 2025.png"/>
          <p:cNvPicPr>
            <a:picLocks noChangeAspect="1"/>
          </p:cNvPicPr>
          <p:nvPr/>
        </p:nvPicPr>
        <p:blipFill>
          <a:blip r:embed="rId3">
            <a:extLst/>
          </a:blip>
          <a:srcRect l="52925" t="6479" r="0" b="67314"/>
          <a:stretch>
            <a:fillRect/>
          </a:stretch>
        </p:blipFill>
        <p:spPr>
          <a:xfrm>
            <a:off x="9892506" y="5878512"/>
            <a:ext cx="2142661" cy="841424"/>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3" name="Picture 8" descr="Picture 8"/>
          <p:cNvPicPr>
            <a:picLocks noChangeAspect="1"/>
          </p:cNvPicPr>
          <p:nvPr/>
        </p:nvPicPr>
        <p:blipFill>
          <a:blip r:embed="rId2">
            <a:extLst/>
          </a:blip>
          <a:srcRect l="0" t="0" r="0" b="13834"/>
          <a:stretch>
            <a:fillRect/>
          </a:stretch>
        </p:blipFill>
        <p:spPr>
          <a:xfrm>
            <a:off x="0" y="73571"/>
            <a:ext cx="12192000" cy="5909135"/>
          </a:xfrm>
          <a:prstGeom prst="rect">
            <a:avLst/>
          </a:prstGeom>
          <a:ln w="12700">
            <a:miter lim="400000"/>
          </a:ln>
        </p:spPr>
      </p:pic>
      <p:sp>
        <p:nvSpPr>
          <p:cNvPr id="114" name="Content Placeholder 10"/>
          <p:cNvSpPr txBox="1"/>
          <p:nvPr>
            <p:ph type="body" sz="half" idx="1"/>
          </p:nvPr>
        </p:nvSpPr>
        <p:spPr>
          <a:xfrm>
            <a:off x="838200" y="2024490"/>
            <a:ext cx="5181600" cy="4162430"/>
          </a:xfrm>
          <a:prstGeom prst="rect">
            <a:avLst/>
          </a:prstGeom>
        </p:spPr>
        <p:txBody>
          <a:bodyPr/>
          <a:lstStyle/>
          <a:p>
            <a:pPr marL="0" indent="0" defTabSz="896111">
              <a:spcBef>
                <a:spcPts val="900"/>
              </a:spcBef>
              <a:buSzTx/>
              <a:buNone/>
              <a:defRPr sz="2300">
                <a:latin typeface="Cambria"/>
                <a:ea typeface="Cambria"/>
                <a:cs typeface="Cambria"/>
                <a:sym typeface="Cambria"/>
              </a:defRPr>
            </a:pPr>
            <a:r>
              <a:t>RVR</a:t>
            </a:r>
          </a:p>
          <a:p>
            <a:pPr marL="0" indent="0" defTabSz="896111">
              <a:spcBef>
                <a:spcPts val="900"/>
              </a:spcBef>
              <a:buSzTx/>
              <a:buNone/>
              <a:defRPr sz="2300">
                <a:latin typeface="Cambria"/>
                <a:ea typeface="Cambria"/>
                <a:cs typeface="Cambria"/>
                <a:sym typeface="Cambria"/>
              </a:defRPr>
            </a:pPr>
          </a:p>
          <a:p>
            <a:pPr marL="0" indent="0" defTabSz="896111">
              <a:spcBef>
                <a:spcPts val="900"/>
              </a:spcBef>
              <a:buSzTx/>
              <a:buNone/>
              <a:defRPr sz="2300">
                <a:latin typeface="Cambria"/>
                <a:ea typeface="Cambria"/>
                <a:cs typeface="Cambria"/>
                <a:sym typeface="Cambria"/>
              </a:defRPr>
            </a:pPr>
            <a:r>
              <a:t>3 Ésta es la ofrenda que aceptaréis de ellos: oro, plata, cobre, </a:t>
            </a:r>
          </a:p>
          <a:p>
            <a:pPr marL="0" indent="0" defTabSz="896111">
              <a:spcBef>
                <a:spcPts val="900"/>
              </a:spcBef>
              <a:buSzTx/>
              <a:buNone/>
              <a:defRPr sz="2300">
                <a:latin typeface="Cambria"/>
                <a:ea typeface="Cambria"/>
                <a:cs typeface="Cambria"/>
                <a:sym typeface="Cambria"/>
              </a:defRPr>
            </a:pPr>
          </a:p>
          <a:p>
            <a:pPr marL="0" indent="0" defTabSz="896111">
              <a:spcBef>
                <a:spcPts val="900"/>
              </a:spcBef>
              <a:buSzTx/>
              <a:buNone/>
              <a:defRPr sz="2300">
                <a:latin typeface="Cambria"/>
                <a:ea typeface="Cambria"/>
                <a:cs typeface="Cambria"/>
                <a:sym typeface="Cambria"/>
              </a:defRPr>
            </a:pPr>
            <a:r>
              <a:t>4 azul, púrpura, carmesí, lino fino, pelo de cabras, </a:t>
            </a:r>
          </a:p>
        </p:txBody>
      </p:sp>
      <p:sp>
        <p:nvSpPr>
          <p:cNvPr id="115" name="Content Placeholder 11"/>
          <p:cNvSpPr txBox="1"/>
          <p:nvPr/>
        </p:nvSpPr>
        <p:spPr>
          <a:xfrm>
            <a:off x="6157764" y="2024490"/>
            <a:ext cx="5090164" cy="416243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777240">
              <a:lnSpc>
                <a:spcPct val="90000"/>
              </a:lnSpc>
              <a:spcBef>
                <a:spcPts val="800"/>
              </a:spcBef>
              <a:defRPr sz="2200">
                <a:latin typeface="Cambria"/>
                <a:ea typeface="Cambria"/>
                <a:cs typeface="Cambria"/>
                <a:sym typeface="Cambria"/>
              </a:defRPr>
            </a:pPr>
            <a:r>
              <a:t>VP</a:t>
            </a:r>
          </a:p>
          <a:p>
            <a:pPr defTabSz="777240">
              <a:lnSpc>
                <a:spcPct val="90000"/>
              </a:lnSpc>
              <a:spcBef>
                <a:spcPts val="800"/>
              </a:spcBef>
              <a:defRPr sz="2200">
                <a:latin typeface="Cambria"/>
                <a:ea typeface="Cambria"/>
                <a:cs typeface="Cambria"/>
                <a:sym typeface="Cambria"/>
              </a:defRPr>
            </a:pPr>
          </a:p>
          <a:p>
            <a:pPr defTabSz="777240">
              <a:lnSpc>
                <a:spcPct val="90000"/>
              </a:lnSpc>
              <a:spcBef>
                <a:spcPts val="800"/>
              </a:spcBef>
              <a:defRPr sz="2200">
                <a:latin typeface="Cambria"/>
                <a:ea typeface="Cambria"/>
                <a:cs typeface="Cambria"/>
                <a:sym typeface="Cambria"/>
              </a:defRPr>
            </a:pPr>
            <a:r>
              <a:t>3 y lo que deben recoger es lo siguiente: oro, plata, cobre, </a:t>
            </a:r>
          </a:p>
          <a:p>
            <a:pPr defTabSz="777240">
              <a:lnSpc>
                <a:spcPct val="90000"/>
              </a:lnSpc>
              <a:spcBef>
                <a:spcPts val="800"/>
              </a:spcBef>
              <a:defRPr sz="2200">
                <a:latin typeface="Cambria"/>
                <a:ea typeface="Cambria"/>
                <a:cs typeface="Cambria"/>
                <a:sym typeface="Cambria"/>
              </a:defRPr>
            </a:pPr>
          </a:p>
          <a:p>
            <a:pPr defTabSz="777240">
              <a:lnSpc>
                <a:spcPct val="90000"/>
              </a:lnSpc>
              <a:spcBef>
                <a:spcPts val="800"/>
              </a:spcBef>
              <a:defRPr sz="2200">
                <a:latin typeface="Cambria"/>
                <a:ea typeface="Cambria"/>
                <a:cs typeface="Cambria"/>
                <a:sym typeface="Cambria"/>
              </a:defRPr>
            </a:pPr>
            <a:r>
              <a:t>4 tela morada, tela de púrpura, tela roja, lino fino, pelo de cabra, </a:t>
            </a:r>
          </a:p>
        </p:txBody>
      </p:sp>
      <p:sp>
        <p:nvSpPr>
          <p:cNvPr id="116" name="TextBox 1"/>
          <p:cNvSpPr txBox="1"/>
          <p:nvPr/>
        </p:nvSpPr>
        <p:spPr>
          <a:xfrm>
            <a:off x="5040488" y="1251052"/>
            <a:ext cx="4238343" cy="45211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Éxodo 25.3-4</a:t>
            </a:r>
          </a:p>
        </p:txBody>
      </p:sp>
      <p:pic>
        <p:nvPicPr>
          <p:cNvPr id="117" name="ed 2025.png" descr="ed 2025.png"/>
          <p:cNvPicPr>
            <a:picLocks noChangeAspect="1"/>
          </p:cNvPicPr>
          <p:nvPr/>
        </p:nvPicPr>
        <p:blipFill>
          <a:blip r:embed="rId3">
            <a:extLst/>
          </a:blip>
          <a:srcRect l="52925" t="6479" r="0" b="67314"/>
          <a:stretch>
            <a:fillRect/>
          </a:stretch>
        </p:blipFill>
        <p:spPr>
          <a:xfrm>
            <a:off x="10052918" y="5898565"/>
            <a:ext cx="2142661" cy="841424"/>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9" name="Picture 8" descr="Picture 8"/>
          <p:cNvPicPr>
            <a:picLocks noChangeAspect="1"/>
          </p:cNvPicPr>
          <p:nvPr/>
        </p:nvPicPr>
        <p:blipFill>
          <a:blip r:embed="rId2">
            <a:extLst/>
          </a:blip>
          <a:srcRect l="0" t="0" r="0" b="14083"/>
          <a:stretch>
            <a:fillRect/>
          </a:stretch>
        </p:blipFill>
        <p:spPr>
          <a:xfrm>
            <a:off x="0" y="73572"/>
            <a:ext cx="12192000" cy="5891985"/>
          </a:xfrm>
          <a:prstGeom prst="rect">
            <a:avLst/>
          </a:prstGeom>
          <a:ln w="12700">
            <a:miter lim="400000"/>
          </a:ln>
        </p:spPr>
      </p:pic>
      <p:sp>
        <p:nvSpPr>
          <p:cNvPr id="120" name="Content Placeholder 10"/>
          <p:cNvSpPr txBox="1"/>
          <p:nvPr>
            <p:ph type="body" sz="half" idx="1"/>
          </p:nvPr>
        </p:nvSpPr>
        <p:spPr>
          <a:xfrm>
            <a:off x="838200" y="2204952"/>
            <a:ext cx="5181600" cy="4162432"/>
          </a:xfrm>
          <a:prstGeom prst="rect">
            <a:avLst/>
          </a:prstGeom>
        </p:spPr>
        <p:txBody>
          <a:bodyPr/>
          <a:lstStyle/>
          <a:p>
            <a:pPr marL="0" indent="0">
              <a:buSzTx/>
              <a:buNone/>
              <a:defRPr sz="2400">
                <a:latin typeface="Cambria"/>
                <a:ea typeface="Cambria"/>
                <a:cs typeface="Cambria"/>
                <a:sym typeface="Cambria"/>
              </a:defRPr>
            </a:pPr>
            <a:r>
              <a:t>RVR</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5 pieles de carneros teñidas de rojo, pieles de tejones, madera de acacia, </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6 aceite para el alumbrado, especias para el aceite de la unción y para el incienso aromático, </a:t>
            </a:r>
          </a:p>
        </p:txBody>
      </p:sp>
      <p:sp>
        <p:nvSpPr>
          <p:cNvPr id="121" name="Content Placeholder 11"/>
          <p:cNvSpPr txBox="1"/>
          <p:nvPr/>
        </p:nvSpPr>
        <p:spPr>
          <a:xfrm>
            <a:off x="6217918" y="2204952"/>
            <a:ext cx="5090164" cy="416243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lnSpc>
                <a:spcPct val="90000"/>
              </a:lnSpc>
              <a:spcBef>
                <a:spcPts val="1000"/>
              </a:spcBef>
              <a:defRPr sz="2400">
                <a:latin typeface="Cambria"/>
                <a:ea typeface="Cambria"/>
                <a:cs typeface="Cambria"/>
                <a:sym typeface="Cambria"/>
              </a:defRPr>
            </a:pPr>
            <a:r>
              <a:t>VP</a:t>
            </a:r>
            <a:endParaRPr sz="2800"/>
          </a:p>
          <a:p>
            <a:pPr>
              <a:lnSpc>
                <a:spcPct val="90000"/>
              </a:lnSpc>
              <a:spcBef>
                <a:spcPts val="1000"/>
              </a:spcBef>
              <a:defRPr sz="2400">
                <a:latin typeface="Cambria"/>
                <a:ea typeface="Cambria"/>
                <a:cs typeface="Cambria"/>
                <a:sym typeface="Cambria"/>
              </a:defRPr>
            </a:pPr>
          </a:p>
          <a:p>
            <a:pPr>
              <a:lnSpc>
                <a:spcPct val="90000"/>
              </a:lnSpc>
              <a:spcBef>
                <a:spcPts val="1000"/>
              </a:spcBef>
              <a:defRPr sz="2200">
                <a:latin typeface="Cambria"/>
                <a:ea typeface="Cambria"/>
                <a:cs typeface="Cambria"/>
                <a:sym typeface="Cambria"/>
              </a:defRPr>
            </a:pPr>
            <a:r>
              <a:t>5 pieles de carnero teñidas de rojo, pieles finas, madera de acacia, </a:t>
            </a:r>
          </a:p>
          <a:p>
            <a:pPr>
              <a:lnSpc>
                <a:spcPct val="90000"/>
              </a:lnSpc>
              <a:spcBef>
                <a:spcPts val="1000"/>
              </a:spcBef>
              <a:defRPr sz="2200">
                <a:latin typeface="Cambria"/>
                <a:ea typeface="Cambria"/>
                <a:cs typeface="Cambria"/>
                <a:sym typeface="Cambria"/>
              </a:defRPr>
            </a:pPr>
          </a:p>
          <a:p>
            <a:pPr>
              <a:lnSpc>
                <a:spcPct val="90000"/>
              </a:lnSpc>
              <a:spcBef>
                <a:spcPts val="1000"/>
              </a:spcBef>
              <a:defRPr sz="2200">
                <a:latin typeface="Cambria"/>
                <a:ea typeface="Cambria"/>
                <a:cs typeface="Cambria"/>
                <a:sym typeface="Cambria"/>
              </a:defRPr>
            </a:pPr>
            <a:r>
              <a:t>6 aceite para lámparas, perfumes para el aceite de consagrar y para el incienso aromático, </a:t>
            </a:r>
          </a:p>
        </p:txBody>
      </p:sp>
      <p:sp>
        <p:nvSpPr>
          <p:cNvPr id="122" name="TextBox 1"/>
          <p:cNvSpPr txBox="1"/>
          <p:nvPr/>
        </p:nvSpPr>
        <p:spPr>
          <a:xfrm>
            <a:off x="5040488" y="1251052"/>
            <a:ext cx="4238343" cy="45211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Éxodo 25.5-6</a:t>
            </a:r>
          </a:p>
        </p:txBody>
      </p:sp>
      <p:pic>
        <p:nvPicPr>
          <p:cNvPr id="123" name="ed 2025.png" descr="ed 2025.png"/>
          <p:cNvPicPr>
            <a:picLocks noChangeAspect="1"/>
          </p:cNvPicPr>
          <p:nvPr/>
        </p:nvPicPr>
        <p:blipFill>
          <a:blip r:embed="rId3">
            <a:extLst/>
          </a:blip>
          <a:srcRect l="52925" t="6479" r="0" b="67314"/>
          <a:stretch>
            <a:fillRect/>
          </a:stretch>
        </p:blipFill>
        <p:spPr>
          <a:xfrm>
            <a:off x="9892506" y="5878512"/>
            <a:ext cx="2142661" cy="841424"/>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5" name="Picture 8" descr="Picture 8"/>
          <p:cNvPicPr>
            <a:picLocks noChangeAspect="1"/>
          </p:cNvPicPr>
          <p:nvPr/>
        </p:nvPicPr>
        <p:blipFill>
          <a:blip r:embed="rId2">
            <a:extLst/>
          </a:blip>
          <a:srcRect l="0" t="0" r="0" b="13496"/>
          <a:stretch>
            <a:fillRect/>
          </a:stretch>
        </p:blipFill>
        <p:spPr>
          <a:xfrm>
            <a:off x="0" y="73572"/>
            <a:ext cx="12192000" cy="5932403"/>
          </a:xfrm>
          <a:prstGeom prst="rect">
            <a:avLst/>
          </a:prstGeom>
          <a:ln w="12700">
            <a:miter lim="400000"/>
          </a:ln>
        </p:spPr>
      </p:pic>
      <p:sp>
        <p:nvSpPr>
          <p:cNvPr id="126" name="Content Placeholder 10"/>
          <p:cNvSpPr txBox="1"/>
          <p:nvPr>
            <p:ph type="body" sz="half" idx="1"/>
          </p:nvPr>
        </p:nvSpPr>
        <p:spPr>
          <a:xfrm>
            <a:off x="838200" y="2204952"/>
            <a:ext cx="5181600" cy="4162432"/>
          </a:xfrm>
          <a:prstGeom prst="rect">
            <a:avLst/>
          </a:prstGeom>
        </p:spPr>
        <p:txBody>
          <a:bodyPr/>
          <a:lstStyle/>
          <a:p>
            <a:pPr marL="0" indent="0" defTabSz="850391">
              <a:spcBef>
                <a:spcPts val="900"/>
              </a:spcBef>
              <a:buSzTx/>
              <a:buNone/>
              <a:defRPr sz="2200">
                <a:latin typeface="Cambria"/>
                <a:ea typeface="Cambria"/>
                <a:cs typeface="Cambria"/>
                <a:sym typeface="Cambria"/>
              </a:defRPr>
            </a:pPr>
            <a:r>
              <a:t>RVR</a:t>
            </a:r>
          </a:p>
          <a:p>
            <a:pPr marL="0" indent="0" defTabSz="850391">
              <a:spcBef>
                <a:spcPts val="900"/>
              </a:spcBef>
              <a:buSzTx/>
              <a:buNone/>
              <a:defRPr sz="2200">
                <a:latin typeface="Cambria"/>
                <a:ea typeface="Cambria"/>
                <a:cs typeface="Cambria"/>
                <a:sym typeface="Cambria"/>
              </a:defRPr>
            </a:pPr>
          </a:p>
          <a:p>
            <a:pPr marL="0" indent="0" defTabSz="850391">
              <a:spcBef>
                <a:spcPts val="900"/>
              </a:spcBef>
              <a:buSzTx/>
              <a:buNone/>
              <a:defRPr sz="2400">
                <a:latin typeface="Cambria"/>
                <a:ea typeface="Cambria"/>
                <a:cs typeface="Cambria"/>
                <a:sym typeface="Cambria"/>
              </a:defRPr>
            </a:pPr>
            <a:r>
              <a:t>7 piedras de ónice y piedras de engaste para el efod y para el pectoral. </a:t>
            </a:r>
          </a:p>
          <a:p>
            <a:pPr marL="0" indent="0" defTabSz="850391">
              <a:spcBef>
                <a:spcPts val="900"/>
              </a:spcBef>
              <a:buSzTx/>
              <a:buNone/>
              <a:defRPr sz="2400">
                <a:latin typeface="Cambria"/>
                <a:ea typeface="Cambria"/>
                <a:cs typeface="Cambria"/>
                <a:sym typeface="Cambria"/>
              </a:defRPr>
            </a:pPr>
          </a:p>
          <a:p>
            <a:pPr marL="0" indent="0" defTabSz="850391">
              <a:spcBef>
                <a:spcPts val="900"/>
              </a:spcBef>
              <a:buSzTx/>
              <a:buNone/>
              <a:defRPr sz="2400">
                <a:latin typeface="Cambria"/>
                <a:ea typeface="Cambria"/>
                <a:cs typeface="Cambria"/>
                <a:sym typeface="Cambria"/>
              </a:defRPr>
            </a:pPr>
            <a:r>
              <a:t>8 Me erigirán un santuario, y habitaré en medio de ellos. </a:t>
            </a:r>
          </a:p>
        </p:txBody>
      </p:sp>
      <p:sp>
        <p:nvSpPr>
          <p:cNvPr id="127" name="Content Placeholder 11"/>
          <p:cNvSpPr txBox="1"/>
          <p:nvPr/>
        </p:nvSpPr>
        <p:spPr>
          <a:xfrm>
            <a:off x="6217918" y="2204952"/>
            <a:ext cx="5090164" cy="416243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lnSpc>
                <a:spcPct val="90000"/>
              </a:lnSpc>
              <a:spcBef>
                <a:spcPts val="1000"/>
              </a:spcBef>
              <a:defRPr sz="2000">
                <a:latin typeface="Cambria"/>
                <a:ea typeface="Cambria"/>
                <a:cs typeface="Cambria"/>
                <a:sym typeface="Cambria"/>
              </a:defRPr>
            </a:pPr>
            <a:r>
              <a:t>VP</a:t>
            </a:r>
            <a:endParaRPr sz="2800"/>
          </a:p>
          <a:p>
            <a:pPr>
              <a:lnSpc>
                <a:spcPct val="90000"/>
              </a:lnSpc>
              <a:spcBef>
                <a:spcPts val="1000"/>
              </a:spcBef>
              <a:defRPr sz="2000">
                <a:latin typeface="Cambria"/>
                <a:ea typeface="Cambria"/>
                <a:cs typeface="Cambria"/>
                <a:sym typeface="Cambria"/>
              </a:defRPr>
            </a:pPr>
          </a:p>
          <a:p>
            <a:pPr>
              <a:lnSpc>
                <a:spcPct val="90000"/>
              </a:lnSpc>
              <a:spcBef>
                <a:spcPts val="1000"/>
              </a:spcBef>
              <a:defRPr sz="2300">
                <a:latin typeface="Cambria"/>
                <a:ea typeface="Cambria"/>
                <a:cs typeface="Cambria"/>
                <a:sym typeface="Cambria"/>
              </a:defRPr>
            </a:pPr>
            <a:r>
              <a:t>7 y piedras de cornalina y otras piedras finas para montarlas en el efod y el pectoral del sumo sacerdote. </a:t>
            </a:r>
          </a:p>
          <a:p>
            <a:pPr>
              <a:lnSpc>
                <a:spcPct val="90000"/>
              </a:lnSpc>
              <a:spcBef>
                <a:spcPts val="1000"/>
              </a:spcBef>
              <a:defRPr sz="2300">
                <a:latin typeface="Cambria"/>
                <a:ea typeface="Cambria"/>
                <a:cs typeface="Cambria"/>
                <a:sym typeface="Cambria"/>
              </a:defRPr>
            </a:pPr>
          </a:p>
          <a:p>
            <a:pPr>
              <a:lnSpc>
                <a:spcPct val="90000"/>
              </a:lnSpc>
              <a:spcBef>
                <a:spcPts val="1000"/>
              </a:spcBef>
              <a:defRPr sz="2300">
                <a:latin typeface="Cambria"/>
                <a:ea typeface="Cambria"/>
                <a:cs typeface="Cambria"/>
                <a:sym typeface="Cambria"/>
              </a:defRPr>
            </a:pPr>
            <a:r>
              <a:t>8 Y háganme un santuario para que yo habite entre ellos. </a:t>
            </a:r>
          </a:p>
        </p:txBody>
      </p:sp>
      <p:sp>
        <p:nvSpPr>
          <p:cNvPr id="128" name="TextBox 1"/>
          <p:cNvSpPr txBox="1"/>
          <p:nvPr/>
        </p:nvSpPr>
        <p:spPr>
          <a:xfrm>
            <a:off x="5040488" y="1251052"/>
            <a:ext cx="4238343" cy="45211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Éxodo 25.7-8</a:t>
            </a:r>
          </a:p>
        </p:txBody>
      </p:sp>
      <p:pic>
        <p:nvPicPr>
          <p:cNvPr id="129" name="ed 2025.png" descr="ed 2025.png"/>
          <p:cNvPicPr>
            <a:picLocks noChangeAspect="1"/>
          </p:cNvPicPr>
          <p:nvPr/>
        </p:nvPicPr>
        <p:blipFill>
          <a:blip r:embed="rId3">
            <a:extLst/>
          </a:blip>
          <a:srcRect l="52925" t="6479" r="0" b="67314"/>
          <a:stretch>
            <a:fillRect/>
          </a:stretch>
        </p:blipFill>
        <p:spPr>
          <a:xfrm>
            <a:off x="9892506" y="5878512"/>
            <a:ext cx="2142661" cy="841424"/>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1" name="Picture 8" descr="Picture 8"/>
          <p:cNvPicPr>
            <a:picLocks noChangeAspect="1"/>
          </p:cNvPicPr>
          <p:nvPr/>
        </p:nvPicPr>
        <p:blipFill>
          <a:blip r:embed="rId2">
            <a:extLst/>
          </a:blip>
          <a:srcRect l="0" t="0" r="0" b="13349"/>
          <a:stretch>
            <a:fillRect/>
          </a:stretch>
        </p:blipFill>
        <p:spPr>
          <a:xfrm>
            <a:off x="0" y="73572"/>
            <a:ext cx="12192000" cy="5942388"/>
          </a:xfrm>
          <a:prstGeom prst="rect">
            <a:avLst/>
          </a:prstGeom>
          <a:ln w="12700">
            <a:miter lim="400000"/>
          </a:ln>
        </p:spPr>
      </p:pic>
      <p:sp>
        <p:nvSpPr>
          <p:cNvPr id="132" name="Content Placeholder 10"/>
          <p:cNvSpPr txBox="1"/>
          <p:nvPr>
            <p:ph type="body" sz="half" idx="1"/>
          </p:nvPr>
        </p:nvSpPr>
        <p:spPr>
          <a:xfrm>
            <a:off x="838200" y="2017941"/>
            <a:ext cx="5181600" cy="4162427"/>
          </a:xfrm>
          <a:prstGeom prst="rect">
            <a:avLst/>
          </a:prstGeom>
        </p:spPr>
        <p:txBody>
          <a:bodyPr/>
          <a:lstStyle/>
          <a:p>
            <a:pPr marL="0" indent="0">
              <a:buSzTx/>
              <a:buNone/>
              <a:defRPr sz="2400">
                <a:latin typeface="Cambria"/>
                <a:ea typeface="Cambria"/>
                <a:cs typeface="Cambria"/>
                <a:sym typeface="Cambria"/>
              </a:defRPr>
            </a:pPr>
            <a:r>
              <a:t>RVR</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9 Conforme a todo lo que yo te muestre, así haréis el diseño del Tabernáculo y el diseño de todos sus utensilios.</a:t>
            </a:r>
          </a:p>
        </p:txBody>
      </p:sp>
      <p:sp>
        <p:nvSpPr>
          <p:cNvPr id="133" name="Content Placeholder 11"/>
          <p:cNvSpPr txBox="1"/>
          <p:nvPr/>
        </p:nvSpPr>
        <p:spPr>
          <a:xfrm>
            <a:off x="6191203" y="2017940"/>
            <a:ext cx="5090163" cy="416242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859536">
              <a:lnSpc>
                <a:spcPct val="90000"/>
              </a:lnSpc>
              <a:spcBef>
                <a:spcPts val="900"/>
              </a:spcBef>
              <a:defRPr sz="2200">
                <a:latin typeface="Cambria"/>
                <a:ea typeface="Cambria"/>
                <a:cs typeface="Cambria"/>
                <a:sym typeface="Cambria"/>
              </a:defRPr>
            </a:pPr>
            <a:r>
              <a:t>VP</a:t>
            </a:r>
            <a:endParaRPr sz="2600"/>
          </a:p>
          <a:p>
            <a:pPr defTabSz="859536">
              <a:lnSpc>
                <a:spcPct val="90000"/>
              </a:lnSpc>
              <a:spcBef>
                <a:spcPts val="900"/>
              </a:spcBef>
              <a:defRPr sz="2200">
                <a:latin typeface="Cambria"/>
                <a:ea typeface="Cambria"/>
                <a:cs typeface="Cambria"/>
                <a:sym typeface="Cambria"/>
              </a:defRPr>
            </a:pPr>
          </a:p>
          <a:p>
            <a:pPr defTabSz="859536">
              <a:lnSpc>
                <a:spcPct val="90000"/>
              </a:lnSpc>
              <a:spcBef>
                <a:spcPts val="900"/>
              </a:spcBef>
              <a:defRPr sz="2200">
                <a:latin typeface="Cambria"/>
                <a:ea typeface="Cambria"/>
                <a:cs typeface="Cambria"/>
                <a:sym typeface="Cambria"/>
              </a:defRPr>
            </a:pPr>
            <a:r>
              <a:t>9 Pero ese lugar donde yo he de habitar, y todos sus muebles, tienes que hacerlos exactamente iguales a los que te voy a mostrar.</a:t>
            </a:r>
          </a:p>
        </p:txBody>
      </p:sp>
      <p:sp>
        <p:nvSpPr>
          <p:cNvPr id="134" name="TextBox 1"/>
          <p:cNvSpPr txBox="1"/>
          <p:nvPr/>
        </p:nvSpPr>
        <p:spPr>
          <a:xfrm>
            <a:off x="5040488" y="1251052"/>
            <a:ext cx="4238343" cy="45211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Éxodo 25.9</a:t>
            </a:r>
          </a:p>
        </p:txBody>
      </p:sp>
      <p:pic>
        <p:nvPicPr>
          <p:cNvPr id="135" name="ed 2025.png" descr="ed 2025.png"/>
          <p:cNvPicPr>
            <a:picLocks noChangeAspect="1"/>
          </p:cNvPicPr>
          <p:nvPr/>
        </p:nvPicPr>
        <p:blipFill>
          <a:blip r:embed="rId3">
            <a:extLst/>
          </a:blip>
          <a:srcRect l="52925" t="6479" r="0" b="67314"/>
          <a:stretch>
            <a:fillRect/>
          </a:stretch>
        </p:blipFill>
        <p:spPr>
          <a:xfrm>
            <a:off x="9892506" y="5878512"/>
            <a:ext cx="2142661" cy="841424"/>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7" name="Picture 8" descr="Picture 8"/>
          <p:cNvPicPr>
            <a:picLocks noChangeAspect="1"/>
          </p:cNvPicPr>
          <p:nvPr/>
        </p:nvPicPr>
        <p:blipFill>
          <a:blip r:embed="rId2">
            <a:extLst/>
          </a:blip>
          <a:srcRect l="0" t="0" r="0" b="13349"/>
          <a:stretch>
            <a:fillRect/>
          </a:stretch>
        </p:blipFill>
        <p:spPr>
          <a:xfrm>
            <a:off x="0" y="73572"/>
            <a:ext cx="12192000" cy="5942388"/>
          </a:xfrm>
          <a:prstGeom prst="rect">
            <a:avLst/>
          </a:prstGeom>
          <a:ln w="12700">
            <a:miter lim="400000"/>
          </a:ln>
        </p:spPr>
      </p:pic>
      <p:sp>
        <p:nvSpPr>
          <p:cNvPr id="138" name="Content Placeholder 10"/>
          <p:cNvSpPr txBox="1"/>
          <p:nvPr>
            <p:ph type="body" sz="half" idx="1"/>
          </p:nvPr>
        </p:nvSpPr>
        <p:spPr>
          <a:xfrm>
            <a:off x="838200" y="1964507"/>
            <a:ext cx="5181600" cy="4162431"/>
          </a:xfrm>
          <a:prstGeom prst="rect">
            <a:avLst/>
          </a:prstGeom>
        </p:spPr>
        <p:txBody>
          <a:bodyPr/>
          <a:lstStyle/>
          <a:p>
            <a:pPr marL="0" indent="0" defTabSz="896111">
              <a:spcBef>
                <a:spcPts val="900"/>
              </a:spcBef>
              <a:buSzTx/>
              <a:buNone/>
              <a:defRPr sz="2300">
                <a:latin typeface="Cambria"/>
                <a:ea typeface="Cambria"/>
                <a:cs typeface="Cambria"/>
                <a:sym typeface="Cambria"/>
              </a:defRPr>
            </a:pPr>
            <a:r>
              <a:t>RVR</a:t>
            </a:r>
          </a:p>
          <a:p>
            <a:pPr marL="0" indent="0" defTabSz="896111">
              <a:spcBef>
                <a:spcPts val="900"/>
              </a:spcBef>
              <a:buSzTx/>
              <a:buNone/>
              <a:defRPr sz="2300">
                <a:latin typeface="Cambria"/>
                <a:ea typeface="Cambria"/>
                <a:cs typeface="Cambria"/>
                <a:sym typeface="Cambria"/>
              </a:defRPr>
            </a:pPr>
          </a:p>
          <a:p>
            <a:pPr marL="0" indent="0" defTabSz="896111">
              <a:spcBef>
                <a:spcPts val="900"/>
              </a:spcBef>
              <a:buSzTx/>
              <a:buNone/>
              <a:defRPr sz="2300">
                <a:latin typeface="Cambria"/>
                <a:ea typeface="Cambria"/>
                <a:cs typeface="Cambria"/>
                <a:sym typeface="Cambria"/>
              </a:defRPr>
            </a:pPr>
            <a:r>
              <a:t>11 y estén preparados para el tercer día, 1 »Harás el Tabernáculo de diez cortinas de lino torcido, azul, púrpura y carmesí; lo harás con querubines de obra primorosa.</a:t>
            </a:r>
          </a:p>
        </p:txBody>
      </p:sp>
      <p:sp>
        <p:nvSpPr>
          <p:cNvPr id="139" name="Content Placeholder 11"/>
          <p:cNvSpPr txBox="1"/>
          <p:nvPr/>
        </p:nvSpPr>
        <p:spPr>
          <a:xfrm>
            <a:off x="6111054" y="1964506"/>
            <a:ext cx="5090163" cy="416243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822958">
              <a:lnSpc>
                <a:spcPct val="90000"/>
              </a:lnSpc>
              <a:spcBef>
                <a:spcPts val="900"/>
              </a:spcBef>
              <a:defRPr sz="2100">
                <a:latin typeface="Cambria"/>
                <a:ea typeface="Cambria"/>
                <a:cs typeface="Cambria"/>
                <a:sym typeface="Cambria"/>
              </a:defRPr>
            </a:pPr>
            <a:r>
              <a:t>VP</a:t>
            </a:r>
            <a:endParaRPr sz="2500"/>
          </a:p>
          <a:p>
            <a:pPr defTabSz="822958">
              <a:lnSpc>
                <a:spcPct val="90000"/>
              </a:lnSpc>
              <a:spcBef>
                <a:spcPts val="900"/>
              </a:spcBef>
              <a:defRPr sz="2100">
                <a:latin typeface="Cambria"/>
                <a:ea typeface="Cambria"/>
                <a:cs typeface="Cambria"/>
                <a:sym typeface="Cambria"/>
              </a:defRPr>
            </a:pPr>
          </a:p>
          <a:p>
            <a:pPr defTabSz="822958">
              <a:lnSpc>
                <a:spcPct val="90000"/>
              </a:lnSpc>
              <a:spcBef>
                <a:spcPts val="900"/>
              </a:spcBef>
              <a:defRPr sz="2100">
                <a:latin typeface="Cambria"/>
                <a:ea typeface="Cambria"/>
                <a:cs typeface="Cambria"/>
                <a:sym typeface="Cambria"/>
              </a:defRPr>
            </a:pPr>
            <a:r>
              <a:t>1 »Haz el santuario con diez cortinas de lino torcido, tela morada, tela de púrpura y tela roja; borda en ellas artísticamente dos seres alados.</a:t>
            </a:r>
          </a:p>
        </p:txBody>
      </p:sp>
      <p:sp>
        <p:nvSpPr>
          <p:cNvPr id="140" name="TextBox 1"/>
          <p:cNvSpPr txBox="1"/>
          <p:nvPr/>
        </p:nvSpPr>
        <p:spPr>
          <a:xfrm>
            <a:off x="5040488" y="1251052"/>
            <a:ext cx="4238343" cy="45211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Éxodo 26.1</a:t>
            </a:r>
          </a:p>
        </p:txBody>
      </p:sp>
      <p:pic>
        <p:nvPicPr>
          <p:cNvPr id="141" name="ed 2025.png" descr="ed 2025.png"/>
          <p:cNvPicPr>
            <a:picLocks noChangeAspect="1"/>
          </p:cNvPicPr>
          <p:nvPr/>
        </p:nvPicPr>
        <p:blipFill>
          <a:blip r:embed="rId3">
            <a:extLst/>
          </a:blip>
          <a:srcRect l="52925" t="6479" r="0" b="67314"/>
          <a:stretch>
            <a:fillRect/>
          </a:stretch>
        </p:blipFill>
        <p:spPr>
          <a:xfrm>
            <a:off x="9892506" y="5878512"/>
            <a:ext cx="2142661" cy="841424"/>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Aptos"/>
        <a:ea typeface="Aptos"/>
        <a:cs typeface="Aptos"/>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Aptos"/>
        <a:ea typeface="Aptos"/>
        <a:cs typeface="Aptos"/>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