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b="def" i="def"/>
      <a:tcStyle>
        <a:tcBdr/>
        <a:fill>
          <a:solidFill>
            <a:srgbClr val="E7E9EC"/>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b="def" i="def"/>
      <a:tcStyle>
        <a:tcBdr/>
        <a:fill>
          <a:solidFill>
            <a:srgbClr val="E7EA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b="def" i="def"/>
      <a:tcStyle>
        <a:tcBdr/>
        <a:fill>
          <a:solidFill>
            <a:srgbClr val="E8F0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Aptos"/>
      </a:defRPr>
    </a:lvl1pPr>
    <a:lvl2pPr indent="228600" latinLnBrk="0">
      <a:defRPr sz="1200">
        <a:latin typeface="+mn-lt"/>
        <a:ea typeface="+mn-ea"/>
        <a:cs typeface="+mn-cs"/>
        <a:sym typeface="Aptos"/>
      </a:defRPr>
    </a:lvl2pPr>
    <a:lvl3pPr indent="457200" latinLnBrk="0">
      <a:defRPr sz="1200">
        <a:latin typeface="+mn-lt"/>
        <a:ea typeface="+mn-ea"/>
        <a:cs typeface="+mn-cs"/>
        <a:sym typeface="Aptos"/>
      </a:defRPr>
    </a:lvl3pPr>
    <a:lvl4pPr indent="685800" latinLnBrk="0">
      <a:defRPr sz="1200">
        <a:latin typeface="+mn-lt"/>
        <a:ea typeface="+mn-ea"/>
        <a:cs typeface="+mn-cs"/>
        <a:sym typeface="Aptos"/>
      </a:defRPr>
    </a:lvl4pPr>
    <a:lvl5pPr indent="914400" latinLnBrk="0">
      <a:defRPr sz="1200">
        <a:latin typeface="+mn-lt"/>
        <a:ea typeface="+mn-ea"/>
        <a:cs typeface="+mn-cs"/>
        <a:sym typeface="Aptos"/>
      </a:defRPr>
    </a:lvl5pPr>
    <a:lvl6pPr indent="1143000" latinLnBrk="0">
      <a:defRPr sz="1200">
        <a:latin typeface="+mn-lt"/>
        <a:ea typeface="+mn-ea"/>
        <a:cs typeface="+mn-cs"/>
        <a:sym typeface="Aptos"/>
      </a:defRPr>
    </a:lvl6pPr>
    <a:lvl7pPr indent="1371600" latinLnBrk="0">
      <a:defRPr sz="1200">
        <a:latin typeface="+mn-lt"/>
        <a:ea typeface="+mn-ea"/>
        <a:cs typeface="+mn-cs"/>
        <a:sym typeface="Aptos"/>
      </a:defRPr>
    </a:lvl7pPr>
    <a:lvl8pPr indent="1600200" latinLnBrk="0">
      <a:defRPr sz="1200">
        <a:latin typeface="+mn-lt"/>
        <a:ea typeface="+mn-ea"/>
        <a:cs typeface="+mn-cs"/>
        <a:sym typeface="Aptos"/>
      </a:defRPr>
    </a:lvl8pPr>
    <a:lvl9pPr indent="1828800" latinLnBrk="0">
      <a:defRPr sz="1200">
        <a:latin typeface="+mn-lt"/>
        <a:ea typeface="+mn-ea"/>
        <a:cs typeface="+mn-cs"/>
        <a:sym typeface="Aptos"/>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188"/>
          </a:xfrm>
          <a:prstGeom prst="rect">
            <a:avLst/>
          </a:prstGeom>
        </p:spPr>
        <p:txBody>
          <a:bodyPr/>
          <a:lstStyle>
            <a:lvl1pPr marL="0" indent="0">
              <a:buSzTx/>
              <a:buFontTx/>
              <a:buNone/>
              <a:defRPr sz="2400">
                <a:solidFill>
                  <a:srgbClr val="757575"/>
                </a:solidFill>
              </a:defRPr>
            </a:lvl1pPr>
            <a:lvl2pPr marL="0" indent="457200">
              <a:buSzTx/>
              <a:buFontTx/>
              <a:buNone/>
              <a:defRPr sz="2400">
                <a:solidFill>
                  <a:srgbClr val="757575"/>
                </a:solidFill>
              </a:defRPr>
            </a:lvl2pPr>
            <a:lvl3pPr marL="0" indent="914400">
              <a:buSzTx/>
              <a:buFontTx/>
              <a:buNone/>
              <a:defRPr sz="2400">
                <a:solidFill>
                  <a:srgbClr val="757575"/>
                </a:solidFill>
              </a:defRPr>
            </a:lvl3pPr>
            <a:lvl4pPr marL="0" indent="1371600">
              <a:buSzTx/>
              <a:buFontTx/>
              <a:buNone/>
              <a:defRPr sz="2400">
                <a:solidFill>
                  <a:srgbClr val="757575"/>
                </a:solidFill>
              </a:defRPr>
            </a:lvl4pPr>
            <a:lvl5pPr marL="0" indent="1828800">
              <a:buSzTx/>
              <a:buFontTx/>
              <a:buNone/>
              <a:defRPr sz="2400">
                <a:solidFill>
                  <a:srgbClr val="757575"/>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89" cy="823913"/>
          </a:xfrm>
          <a:prstGeom prst="rect">
            <a:avLst/>
          </a:prstGeom>
        </p:spPr>
        <p:txBody>
          <a:bodyPr anchor="b"/>
          <a:lstStyle>
            <a:lvl1pPr marL="0" indent="0">
              <a:buSzTx/>
              <a:buFontTx/>
              <a:buNone/>
              <a:defRPr b="1" sz="2400"/>
            </a:lvl1pPr>
            <a:lvl2pPr marL="0" indent="457200">
              <a:buSzTx/>
              <a:buFontTx/>
              <a:buNone/>
              <a:defRPr b="1" sz="2400"/>
            </a:lvl2pPr>
            <a:lvl3pPr marL="0" indent="914400">
              <a:buSzTx/>
              <a:buFontTx/>
              <a:buNone/>
              <a:defRPr b="1" sz="2400"/>
            </a:lvl3pPr>
            <a:lvl4pPr marL="0" indent="1371600">
              <a:buSzTx/>
              <a:buFontTx/>
              <a:buNone/>
              <a:defRPr b="1" sz="2400"/>
            </a:lvl4pPr>
            <a:lvl5pPr marL="0" indent="182880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0" y="1681163"/>
            <a:ext cx="5183188" cy="823913"/>
          </a:xfrm>
          <a:prstGeom prst="rect">
            <a:avLst/>
          </a:prstGeom>
        </p:spPr>
        <p:txBody>
          <a:bodyPr anchor="b"/>
          <a:lstStyle/>
          <a:p>
            <a:pPr marL="0" indent="0">
              <a:buSzTx/>
              <a:buFontTx/>
              <a:buNone/>
              <a:defRPr b="1" sz="2400"/>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38" cy="3811588"/>
          </a:xfrm>
          <a:prstGeom prst="rect">
            <a:avLst/>
          </a:prstGeom>
        </p:spPr>
        <p:txBody>
          <a:bodyPr/>
          <a:lstStyle/>
          <a:p>
            <a:pPr marL="0" indent="0">
              <a:buSzTx/>
              <a:buFontTx/>
              <a:buNone/>
              <a:defRPr sz="1600"/>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5"/>
            <a:ext cx="6172201" cy="4873625"/>
          </a:xfrm>
          <a:prstGeom prst="rect">
            <a:avLst/>
          </a:prstGeom>
        </p:spPr>
        <p:txBody>
          <a:bodyPr lIns="91439" rIns="91439">
            <a:noAutofit/>
          </a:bodyPr>
          <a:lstStyle/>
          <a:p>
            <a:pPr/>
          </a:p>
        </p:txBody>
      </p:sp>
      <p:sp>
        <p:nvSpPr>
          <p:cNvPr id="84" name="Body Level One…"/>
          <p:cNvSpPr txBox="1"/>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80144" y="6404292"/>
            <a:ext cx="273657" cy="269241"/>
          </a:xfrm>
          <a:prstGeom prst="rect">
            <a:avLst/>
          </a:prstGeom>
          <a:ln w="12700">
            <a:miter lim="400000"/>
          </a:ln>
        </p:spPr>
        <p:txBody>
          <a:bodyPr wrap="none" lIns="45719" rIns="45719" anchor="ctr">
            <a:spAutoFit/>
          </a:bodyPr>
          <a:lstStyle>
            <a:lvl1pPr algn="r">
              <a:defRPr sz="1200">
                <a:solidFill>
                  <a:srgbClr val="757575"/>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arpa ED 33-1.png" descr="arpa ED 33-1.png"/>
          <p:cNvPicPr>
            <a:picLocks noChangeAspect="1"/>
          </p:cNvPicPr>
          <p:nvPr/>
        </p:nvPicPr>
        <p:blipFill>
          <a:blip r:embed="rId2">
            <a:alphaModFix amt="26818"/>
            <a:extLst/>
          </a:blip>
          <a:stretch>
            <a:fillRect/>
          </a:stretch>
        </p:blipFill>
        <p:spPr>
          <a:xfrm>
            <a:off x="-9897" y="-1554318"/>
            <a:ext cx="15696840" cy="11772629"/>
          </a:xfrm>
          <a:prstGeom prst="rect">
            <a:avLst/>
          </a:prstGeom>
          <a:ln w="12700">
            <a:miter lim="400000"/>
          </a:ln>
        </p:spPr>
      </p:pic>
      <p:sp>
        <p:nvSpPr>
          <p:cNvPr id="95" name="Title 1"/>
          <p:cNvSpPr txBox="1"/>
          <p:nvPr>
            <p:ph type="ctrTitle"/>
          </p:nvPr>
        </p:nvSpPr>
        <p:spPr>
          <a:xfrm>
            <a:off x="1524000" y="1122362"/>
            <a:ext cx="7472854" cy="1655762"/>
          </a:xfrm>
          <a:prstGeom prst="rect">
            <a:avLst/>
          </a:prstGeom>
        </p:spPr>
        <p:txBody>
          <a:bodyPr anchor="t"/>
          <a:lstStyle/>
          <a:p>
            <a:pPr algn="l" defTabSz="886966">
              <a:defRPr sz="3600">
                <a:solidFill>
                  <a:srgbClr val="4DA1AF"/>
                </a:solidFill>
                <a:latin typeface="Futura Bold"/>
                <a:ea typeface="Futura Bold"/>
                <a:cs typeface="Futura Bold"/>
                <a:sym typeface="Futura Bold"/>
              </a:defRPr>
            </a:pPr>
            <a:r>
              <a:rPr>
                <a:solidFill>
                  <a:srgbClr val="6E76A1"/>
                </a:solidFill>
              </a:rPr>
              <a:t>Lección 8</a:t>
            </a:r>
            <a:br/>
            <a:r>
              <a:rPr cap="all">
                <a:solidFill>
                  <a:srgbClr val="D98E5F"/>
                </a:solidFill>
              </a:rPr>
              <a:t>alabanza por la liberaciÓn</a:t>
            </a:r>
            <a:br>
              <a:rPr>
                <a:solidFill>
                  <a:srgbClr val="C8334A"/>
                </a:solidFill>
              </a:rPr>
            </a:br>
            <a:r>
              <a:rPr sz="1800">
                <a:solidFill>
                  <a:srgbClr val="0D0D0D"/>
                </a:solidFill>
              </a:rPr>
              <a:t>Isaías 25.1-10a</a:t>
            </a:r>
          </a:p>
        </p:txBody>
      </p:sp>
      <p:sp>
        <p:nvSpPr>
          <p:cNvPr id="96" name="Subtitle 2"/>
          <p:cNvSpPr txBox="1"/>
          <p:nvPr>
            <p:ph type="subTitle" sz="quarter" idx="1"/>
          </p:nvPr>
        </p:nvSpPr>
        <p:spPr>
          <a:xfrm>
            <a:off x="1524000" y="2778125"/>
            <a:ext cx="7472854" cy="1655761"/>
          </a:xfrm>
          <a:prstGeom prst="rect">
            <a:avLst/>
          </a:prstGeom>
        </p:spPr>
        <p:txBody>
          <a:bodyPr/>
          <a:lstStyle/>
          <a:p>
            <a:pPr algn="l">
              <a:defRPr sz="2000">
                <a:latin typeface="Cambria"/>
                <a:ea typeface="Cambria"/>
                <a:cs typeface="Cambria"/>
                <a:sym typeface="Cambria"/>
              </a:defRPr>
            </a:pPr>
            <a:r>
              <a:t>«Destruirá a la muerte para siempre, y enjugará Jehová el Señor las lágrimas de todos los rostros y quitará la afrenta de su pueblo de toda la tierra; porque Jehová lo ha dicho».</a:t>
            </a:r>
          </a:p>
          <a:p>
            <a:pPr algn="r">
              <a:defRPr sz="2000">
                <a:latin typeface="Cambria"/>
                <a:ea typeface="Cambria"/>
                <a:cs typeface="Cambria"/>
                <a:sym typeface="Cambria"/>
              </a:defRPr>
            </a:pPr>
            <a:r>
              <a:t> Isaías 25.8</a:t>
            </a:r>
          </a:p>
        </p:txBody>
      </p:sp>
      <p:pic>
        <p:nvPicPr>
          <p:cNvPr id="97" name="Image" descr="Image"/>
          <p:cNvPicPr>
            <a:picLocks noChangeAspect="1"/>
          </p:cNvPicPr>
          <p:nvPr/>
        </p:nvPicPr>
        <p:blipFill>
          <a:blip r:embed="rId3">
            <a:extLst/>
          </a:blip>
          <a:stretch>
            <a:fillRect/>
          </a:stretch>
        </p:blipFill>
        <p:spPr>
          <a:xfrm>
            <a:off x="1654306" y="5335418"/>
            <a:ext cx="3439638" cy="1227961"/>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1" name="Picture 5" descr="Picture 5"/>
          <p:cNvPicPr>
            <a:picLocks noChangeAspect="1"/>
          </p:cNvPicPr>
          <p:nvPr/>
        </p:nvPicPr>
        <p:blipFill>
          <a:blip r:embed="rId2">
            <a:extLst/>
          </a:blip>
          <a:srcRect l="0" t="0" r="0" b="13577"/>
          <a:stretch>
            <a:fillRect/>
          </a:stretch>
        </p:blipFill>
        <p:spPr>
          <a:xfrm>
            <a:off x="19" y="1282"/>
            <a:ext cx="12191981" cy="5926900"/>
          </a:xfrm>
          <a:prstGeom prst="rect">
            <a:avLst/>
          </a:prstGeom>
          <a:ln w="12700">
            <a:miter lim="400000"/>
          </a:ln>
        </p:spPr>
      </p:pic>
      <p:sp>
        <p:nvSpPr>
          <p:cNvPr id="142" name="Content Placeholder 7"/>
          <p:cNvSpPr txBox="1"/>
          <p:nvPr>
            <p:ph type="body" idx="1"/>
          </p:nvPr>
        </p:nvSpPr>
        <p:spPr>
          <a:xfrm>
            <a:off x="838200" y="2333625"/>
            <a:ext cx="10515600" cy="3914775"/>
          </a:xfrm>
          <a:prstGeom prst="rect">
            <a:avLst/>
          </a:prstGeom>
        </p:spPr>
        <p:txBody>
          <a:bodyPr anchor="ctr"/>
          <a:lstStyle/>
          <a:p>
            <a:pPr marL="214884" indent="-214884" defTabSz="859536">
              <a:spcBef>
                <a:spcPts val="900"/>
              </a:spcBef>
              <a:defRPr sz="2632">
                <a:latin typeface="Cambria"/>
                <a:ea typeface="Cambria"/>
                <a:cs typeface="Cambria"/>
                <a:sym typeface="Cambria"/>
              </a:defRPr>
            </a:pPr>
            <a:r>
              <a:t>Jehová liberará a los oprimidos y restaurará al pobre de su servidumbre y opresión. </a:t>
            </a:r>
          </a:p>
          <a:p>
            <a:pPr marL="214884" indent="-214884" defTabSz="859536">
              <a:spcBef>
                <a:spcPts val="900"/>
              </a:spcBef>
              <a:defRPr sz="2632">
                <a:latin typeface="Cambria"/>
                <a:ea typeface="Cambria"/>
                <a:cs typeface="Cambria"/>
                <a:sym typeface="Cambria"/>
              </a:defRPr>
            </a:pPr>
            <a:r>
              <a:t>La salvación de los oprimidos culminará en un gran banquete en Sion con todas las naciones de la tierra para celebrar que la muerte ya no será más y que Jehová es el quien ha obtenido esa gran victoria. </a:t>
            </a:r>
          </a:p>
          <a:p>
            <a:pPr marL="214884" indent="-214884" defTabSz="859536">
              <a:spcBef>
                <a:spcPts val="900"/>
              </a:spcBef>
              <a:defRPr sz="2632">
                <a:latin typeface="Cambria"/>
                <a:ea typeface="Cambria"/>
                <a:cs typeface="Cambria"/>
                <a:sym typeface="Cambria"/>
              </a:defRPr>
            </a:pPr>
            <a:r>
              <a:t>Para los cristianos, el equivalente de esa gran victoria de la que el profeta Isaías habla se nos da en Cristo, quien ha terminado con todas las formas de la muerte y ha restituido el camino hacia la vida abundante y la redención del pecado y la muerte, y también ha de celebrar un banquete celestial con todos los invitados a las bodas del Cordero.</a:t>
            </a:r>
          </a:p>
        </p:txBody>
      </p:sp>
      <p:pic>
        <p:nvPicPr>
          <p:cNvPr id="143"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5" name="Picture 5" descr="Picture 5"/>
          <p:cNvPicPr>
            <a:picLocks noChangeAspect="1"/>
          </p:cNvPicPr>
          <p:nvPr/>
        </p:nvPicPr>
        <p:blipFill>
          <a:blip r:embed="rId2">
            <a:extLst/>
          </a:blip>
          <a:srcRect l="0" t="0" r="0" b="13577"/>
          <a:stretch>
            <a:fillRect/>
          </a:stretch>
        </p:blipFill>
        <p:spPr>
          <a:xfrm>
            <a:off x="19" y="1282"/>
            <a:ext cx="12191981" cy="5926900"/>
          </a:xfrm>
          <a:prstGeom prst="rect">
            <a:avLst/>
          </a:prstGeom>
          <a:ln w="12700">
            <a:miter lim="400000"/>
          </a:ln>
        </p:spPr>
      </p:pic>
      <p:sp>
        <p:nvSpPr>
          <p:cNvPr id="146" name="Content Placeholder 7"/>
          <p:cNvSpPr txBox="1"/>
          <p:nvPr>
            <p:ph type="body" idx="1"/>
          </p:nvPr>
        </p:nvSpPr>
        <p:spPr>
          <a:xfrm>
            <a:off x="838200" y="2333625"/>
            <a:ext cx="10515600" cy="3914775"/>
          </a:xfrm>
          <a:prstGeom prst="rect">
            <a:avLst/>
          </a:prstGeom>
        </p:spPr>
        <p:txBody>
          <a:bodyPr anchor="ctr"/>
          <a:lstStyle/>
          <a:p>
            <a:pPr marL="198881" indent="-198881" defTabSz="795527">
              <a:spcBef>
                <a:spcPts val="800"/>
              </a:spcBef>
              <a:defRPr sz="2436">
                <a:latin typeface="Cambria"/>
                <a:ea typeface="Cambria"/>
                <a:cs typeface="Cambria"/>
                <a:sym typeface="Cambria"/>
              </a:defRPr>
            </a:pPr>
            <a:r>
              <a:t>Igual que lo señala el profeta Isaías, el culto cristiano se celebra para reconocer y alabar a Dios por la redención que ha obrado en Cristo para todo el mundo. </a:t>
            </a:r>
          </a:p>
          <a:p>
            <a:pPr marL="198881" indent="-198881" defTabSz="795527">
              <a:spcBef>
                <a:spcPts val="800"/>
              </a:spcBef>
              <a:defRPr sz="2436">
                <a:latin typeface="Cambria"/>
                <a:ea typeface="Cambria"/>
                <a:cs typeface="Cambria"/>
                <a:sym typeface="Cambria"/>
              </a:defRPr>
            </a:pPr>
            <a:r>
              <a:t>Mediante nuestro testimonio personal y en el culto cristiano podemos alabar a Dios por lo que ha hecho por nosotros.</a:t>
            </a:r>
          </a:p>
          <a:p>
            <a:pPr marL="198881" indent="-198881" defTabSz="795527">
              <a:spcBef>
                <a:spcPts val="800"/>
              </a:spcBef>
              <a:defRPr sz="2436">
                <a:latin typeface="Cambria"/>
                <a:ea typeface="Cambria"/>
                <a:cs typeface="Cambria"/>
                <a:sym typeface="Cambria"/>
              </a:defRPr>
            </a:pPr>
            <a:r>
              <a:t>Expresar nuestra alabanza a Dios por sus obras en favor nuestro, además de adorarlo y formar nuestra conciencia cristiana, contribuye a la evangelización de otras personas. </a:t>
            </a:r>
          </a:p>
          <a:p>
            <a:pPr marL="198881" indent="-198881" defTabSz="795527">
              <a:spcBef>
                <a:spcPts val="800"/>
              </a:spcBef>
              <a:defRPr sz="2436">
                <a:latin typeface="Cambria"/>
                <a:ea typeface="Cambria"/>
                <a:cs typeface="Cambria"/>
                <a:sym typeface="Cambria"/>
              </a:defRPr>
            </a:pPr>
            <a:r>
              <a:t>La fe en un solo Dios nos libera de caer en la idolatría, que en el fondo es egolatría, que alimenta la avaricia y condena a los idólatras al materialismo y a la violencia. </a:t>
            </a:r>
          </a:p>
        </p:txBody>
      </p:sp>
      <p:pic>
        <p:nvPicPr>
          <p:cNvPr id="147"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9" name="Picture 2" descr="Picture 2"/>
          <p:cNvPicPr>
            <a:picLocks noChangeAspect="1"/>
          </p:cNvPicPr>
          <p:nvPr/>
        </p:nvPicPr>
        <p:blipFill>
          <a:blip r:embed="rId2">
            <a:extLst/>
          </a:blip>
          <a:srcRect l="0" t="0" r="0" b="14050"/>
          <a:stretch>
            <a:fillRect/>
          </a:stretch>
        </p:blipFill>
        <p:spPr>
          <a:xfrm>
            <a:off x="19" y="1282"/>
            <a:ext cx="12191981" cy="5894420"/>
          </a:xfrm>
          <a:prstGeom prst="rect">
            <a:avLst/>
          </a:prstGeom>
          <a:ln w="12700">
            <a:miter lim="400000"/>
          </a:ln>
        </p:spPr>
      </p:pic>
      <p:sp>
        <p:nvSpPr>
          <p:cNvPr id="150" name="Content Placeholder 4"/>
          <p:cNvSpPr txBox="1"/>
          <p:nvPr>
            <p:ph type="body" idx="1"/>
          </p:nvPr>
        </p:nvSpPr>
        <p:spPr>
          <a:xfrm>
            <a:off x="838200" y="2000249"/>
            <a:ext cx="10515600" cy="3943352"/>
          </a:xfrm>
          <a:prstGeom prst="rect">
            <a:avLst/>
          </a:prstGeom>
        </p:spPr>
        <p:txBody>
          <a:bodyPr anchor="ctr"/>
          <a:lstStyle>
            <a:lvl1pPr marL="0" indent="0">
              <a:buSzTx/>
              <a:buNone/>
              <a:defRPr>
                <a:latin typeface="Cambria"/>
                <a:ea typeface="Cambria"/>
                <a:cs typeface="Cambria"/>
                <a:sym typeface="Cambria"/>
              </a:defRPr>
            </a:lvl1pPr>
          </a:lstStyle>
          <a:p>
            <a:pPr/>
            <a:r>
              <a:t>Padre celestial, te alabamos por nuestra libertad en Cristo. Y te damos gracias también por la oportunidad de servirte, junto a nuestros hermanos, como un pueblo liberado del pecado y de la muerte. Gracias porque adorándote hacemos conciencia de lo que has hecho por nosotros. Gracias porque teniendo una mejor conciencia de tu amor y de tu obra en nuestro favor, tendremos la voluntad y el poder para dar un testimonio verdadero y eficaz de tu gloria. En el nombre de Jesús. Amén. </a:t>
            </a:r>
          </a:p>
        </p:txBody>
      </p:sp>
      <p:pic>
        <p:nvPicPr>
          <p:cNvPr id="151"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 name="Picture 5" descr="Picture 5"/>
          <p:cNvPicPr>
            <a:picLocks noChangeAspect="1"/>
          </p:cNvPicPr>
          <p:nvPr/>
        </p:nvPicPr>
        <p:blipFill>
          <a:blip r:embed="rId2">
            <a:extLst/>
          </a:blip>
          <a:srcRect l="0" t="0" r="0" b="14263"/>
          <a:stretch>
            <a:fillRect/>
          </a:stretch>
        </p:blipFill>
        <p:spPr>
          <a:xfrm>
            <a:off x="0" y="0"/>
            <a:ext cx="12192000" cy="5879797"/>
          </a:xfrm>
          <a:prstGeom prst="rect">
            <a:avLst/>
          </a:prstGeom>
          <a:ln w="12700">
            <a:miter lim="400000"/>
          </a:ln>
        </p:spPr>
      </p:pic>
      <p:sp>
        <p:nvSpPr>
          <p:cNvPr id="100" name="Content Placeholder 7"/>
          <p:cNvSpPr txBox="1"/>
          <p:nvPr>
            <p:ph type="body" idx="1"/>
          </p:nvPr>
        </p:nvSpPr>
        <p:spPr>
          <a:xfrm>
            <a:off x="838200" y="2253956"/>
            <a:ext cx="10515600" cy="3929065"/>
          </a:xfrm>
          <a:prstGeom prst="rect">
            <a:avLst/>
          </a:prstGeom>
        </p:spPr>
        <p:txBody>
          <a:bodyPr anchor="ctr"/>
          <a:lstStyle/>
          <a:p>
            <a:pPr>
              <a:defRPr sz="2400">
                <a:latin typeface="Cambria"/>
                <a:ea typeface="Cambria"/>
                <a:cs typeface="Cambria"/>
                <a:sym typeface="Cambria"/>
              </a:defRPr>
            </a:pPr>
            <a:r>
              <a:t>Apreciar la protección que Dios brindó a Israel, su pueblo escogido.</a:t>
            </a:r>
          </a:p>
          <a:p>
            <a:pPr>
              <a:defRPr sz="2400">
                <a:latin typeface="Cambria"/>
                <a:ea typeface="Cambria"/>
                <a:cs typeface="Cambria"/>
                <a:sym typeface="Cambria"/>
              </a:defRPr>
            </a:pPr>
            <a:r>
              <a:t>Sentirse motivados a alabar a Dios por las bendiciones que han recibido de Dios.</a:t>
            </a:r>
          </a:p>
          <a:p>
            <a:pPr>
              <a:defRPr sz="2400">
                <a:latin typeface="Cambria"/>
                <a:ea typeface="Cambria"/>
                <a:cs typeface="Cambria"/>
                <a:sym typeface="Cambria"/>
              </a:defRPr>
            </a:pPr>
            <a:r>
              <a:t>Tomar mayor conciencia de las bendiciones que Dios les ha dispensado.</a:t>
            </a:r>
          </a:p>
          <a:p>
            <a:pPr>
              <a:defRPr sz="2400">
                <a:latin typeface="Cambria"/>
                <a:ea typeface="Cambria"/>
                <a:cs typeface="Cambria"/>
                <a:sym typeface="Cambria"/>
              </a:defRPr>
            </a:pPr>
            <a:r>
              <a:t>Tomar conciencia de los alcances espirituales y sociales que tiene ser salvos en Cristo. </a:t>
            </a:r>
          </a:p>
          <a:p>
            <a:pPr>
              <a:defRPr sz="2400">
                <a:latin typeface="Cambria"/>
                <a:ea typeface="Cambria"/>
                <a:cs typeface="Cambria"/>
                <a:sym typeface="Cambria"/>
              </a:defRPr>
            </a:pPr>
            <a:r>
              <a:t>Relacionar el banquete celestial de todas las naciones que Isaías describe con las bodas del Cordero que, según Apocalipsis, han de celebrarse en el cielo.</a:t>
            </a:r>
          </a:p>
        </p:txBody>
      </p:sp>
      <p:pic>
        <p:nvPicPr>
          <p:cNvPr id="101"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 name="Picture 13" descr="Picture 13"/>
          <p:cNvPicPr>
            <a:picLocks noChangeAspect="1"/>
          </p:cNvPicPr>
          <p:nvPr/>
        </p:nvPicPr>
        <p:blipFill>
          <a:blip r:embed="rId2">
            <a:extLst/>
          </a:blip>
          <a:srcRect l="0" t="0" r="0" b="16105"/>
          <a:stretch>
            <a:fillRect/>
          </a:stretch>
        </p:blipFill>
        <p:spPr>
          <a:xfrm>
            <a:off x="0" y="-2"/>
            <a:ext cx="12192000" cy="5753494"/>
          </a:xfrm>
          <a:prstGeom prst="rect">
            <a:avLst/>
          </a:prstGeom>
          <a:ln w="12700">
            <a:miter lim="400000"/>
          </a:ln>
        </p:spPr>
      </p:pic>
      <p:sp>
        <p:nvSpPr>
          <p:cNvPr id="104" name="Content Placeholder 15"/>
          <p:cNvSpPr txBox="1"/>
          <p:nvPr>
            <p:ph type="body" idx="1"/>
          </p:nvPr>
        </p:nvSpPr>
        <p:spPr>
          <a:xfrm>
            <a:off x="838200" y="2000250"/>
            <a:ext cx="10515600" cy="3943350"/>
          </a:xfrm>
          <a:prstGeom prst="rect">
            <a:avLst/>
          </a:prstGeom>
        </p:spPr>
        <p:txBody>
          <a:bodyPr anchor="ctr"/>
          <a:lstStyle/>
          <a:p>
            <a:pPr>
              <a:defRPr sz="2400">
                <a:latin typeface="Cambria"/>
                <a:ea typeface="Cambria"/>
                <a:cs typeface="Cambria"/>
                <a:sym typeface="Cambria"/>
              </a:defRPr>
            </a:pPr>
            <a:r>
              <a:rPr b="1"/>
              <a:t>Moab: </a:t>
            </a:r>
            <a:r>
              <a:rPr i="1"/>
              <a:t>Los moabitas eran idólatras. Quemos era su dios principal. Hacían sacrificios humanos, incluso de niños. Entre los israelitas y los moabitas hubo varias contiendas bélicas. Para los israelitas, lo más repugnante de los moabitas era su idolatría y materialismo. </a:t>
            </a:r>
          </a:p>
        </p:txBody>
      </p:sp>
      <p:pic>
        <p:nvPicPr>
          <p:cNvPr id="105"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 name="Picture 8" descr="Picture 8"/>
          <p:cNvPicPr>
            <a:picLocks noChangeAspect="1"/>
          </p:cNvPicPr>
          <p:nvPr/>
        </p:nvPicPr>
        <p:blipFill>
          <a:blip r:embed="rId2">
            <a:extLst/>
          </a:blip>
          <a:srcRect l="0" t="0" r="0" b="14077"/>
          <a:stretch>
            <a:fillRect/>
          </a:stretch>
        </p:blipFill>
        <p:spPr>
          <a:xfrm>
            <a:off x="0" y="0"/>
            <a:ext cx="12192000" cy="5892549"/>
          </a:xfrm>
          <a:prstGeom prst="rect">
            <a:avLst/>
          </a:prstGeom>
          <a:ln w="12700">
            <a:miter lim="400000"/>
          </a:ln>
        </p:spPr>
      </p:pic>
      <p:sp>
        <p:nvSpPr>
          <p:cNvPr id="108" name="Content Placeholder 10"/>
          <p:cNvSpPr txBox="1"/>
          <p:nvPr>
            <p:ph type="body" sz="half" idx="1"/>
          </p:nvPr>
        </p:nvSpPr>
        <p:spPr>
          <a:xfrm>
            <a:off x="838200" y="2204955"/>
            <a:ext cx="5181600" cy="4162426"/>
          </a:xfrm>
          <a:prstGeom prst="rect">
            <a:avLst/>
          </a:prstGeom>
        </p:spPr>
        <p:txBody>
          <a:bodyPr/>
          <a:lstStyle/>
          <a:p>
            <a:pPr marL="0" indent="0" defTabSz="877823">
              <a:spcBef>
                <a:spcPts val="900"/>
              </a:spcBef>
              <a:buSzTx/>
              <a:buNone/>
              <a:defRPr sz="2304">
                <a:latin typeface="Cambria"/>
                <a:ea typeface="Cambria"/>
                <a:cs typeface="Cambria"/>
                <a:sym typeface="Cambria"/>
              </a:defRPr>
            </a:pPr>
            <a:r>
              <a:t>RVR</a:t>
            </a:r>
          </a:p>
          <a:p>
            <a:pPr marL="0" indent="0" defTabSz="877823">
              <a:spcBef>
                <a:spcPts val="900"/>
              </a:spcBef>
              <a:buSzTx/>
              <a:buNone/>
              <a:defRPr sz="2304">
                <a:latin typeface="Cambria"/>
                <a:ea typeface="Cambria"/>
                <a:cs typeface="Cambria"/>
                <a:sym typeface="Cambria"/>
              </a:defRPr>
            </a:pPr>
          </a:p>
          <a:p>
            <a:pPr marL="0" indent="0" defTabSz="877823">
              <a:spcBef>
                <a:spcPts val="900"/>
              </a:spcBef>
              <a:buSzTx/>
              <a:buNone/>
              <a:defRPr sz="2304">
                <a:latin typeface="Cambria"/>
                <a:ea typeface="Cambria"/>
                <a:cs typeface="Cambria"/>
                <a:sym typeface="Cambria"/>
              </a:defRPr>
            </a:pPr>
            <a:r>
              <a:t>1 Jehová, tú eres mi Dios; te exaltaré, alabaré tu nombre, porque has hecho maravillas; tus consejos antiguos son verdad y firmeza.</a:t>
            </a:r>
          </a:p>
          <a:p>
            <a:pPr marL="0" indent="0" defTabSz="877823">
              <a:spcBef>
                <a:spcPts val="900"/>
              </a:spcBef>
              <a:buSzTx/>
              <a:buNone/>
              <a:defRPr sz="2304">
                <a:latin typeface="Cambria"/>
                <a:ea typeface="Cambria"/>
                <a:cs typeface="Cambria"/>
                <a:sym typeface="Cambria"/>
              </a:defRPr>
            </a:pPr>
          </a:p>
          <a:p>
            <a:pPr marL="0" indent="0" defTabSz="877823">
              <a:spcBef>
                <a:spcPts val="900"/>
              </a:spcBef>
              <a:buSzTx/>
              <a:buNone/>
              <a:defRPr sz="2304">
                <a:latin typeface="Cambria"/>
                <a:ea typeface="Cambria"/>
                <a:cs typeface="Cambria"/>
                <a:sym typeface="Cambria"/>
              </a:defRPr>
            </a:pPr>
            <a:r>
              <a:t>2 Porque convertiste la ciudad en escombros, la ciudad fortificada, en ruina, y el alcázar de los extranjeros ya no será ciudad ni nunca más será reedificado.</a:t>
            </a:r>
          </a:p>
        </p:txBody>
      </p:sp>
      <p:sp>
        <p:nvSpPr>
          <p:cNvPr id="109" name="Content Placeholder 11"/>
          <p:cNvSpPr txBox="1"/>
          <p:nvPr/>
        </p:nvSpPr>
        <p:spPr>
          <a:xfrm>
            <a:off x="6217920" y="2204954"/>
            <a:ext cx="5090160" cy="416242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i="1" sz="2400">
                <a:latin typeface="Cambria"/>
                <a:ea typeface="Cambria"/>
                <a:cs typeface="Cambria"/>
                <a:sym typeface="Cambria"/>
              </a:defRPr>
            </a:pPr>
            <a:r>
              <a:t>VP</a:t>
            </a:r>
            <a:endParaRPr sz="2800"/>
          </a:p>
          <a:p>
            <a:pPr>
              <a:lnSpc>
                <a:spcPct val="90000"/>
              </a:lnSpc>
              <a:spcBef>
                <a:spcPts val="1000"/>
              </a:spcBef>
              <a:defRPr i="1" sz="2400">
                <a:latin typeface="Cambria"/>
                <a:ea typeface="Cambria"/>
                <a:cs typeface="Cambria"/>
                <a:sym typeface="Cambria"/>
              </a:defRPr>
            </a:pPr>
          </a:p>
          <a:p>
            <a:pPr>
              <a:lnSpc>
                <a:spcPct val="90000"/>
              </a:lnSpc>
              <a:spcBef>
                <a:spcPts val="1000"/>
              </a:spcBef>
              <a:defRPr i="1" sz="2200">
                <a:latin typeface="Cambria"/>
                <a:ea typeface="Cambria"/>
                <a:cs typeface="Cambria"/>
                <a:sym typeface="Cambria"/>
              </a:defRPr>
            </a:pPr>
            <a:r>
              <a:t>1 Señor, tú eres mi Dios; yo te alabo y bendigo tu nombre, porque has realizado tus planes admirables, fieles y seguros desde tiempos antiguos.</a:t>
            </a:r>
          </a:p>
          <a:p>
            <a:pPr>
              <a:lnSpc>
                <a:spcPct val="90000"/>
              </a:lnSpc>
              <a:spcBef>
                <a:spcPts val="1000"/>
              </a:spcBef>
              <a:defRPr i="1" sz="2200">
                <a:latin typeface="Cambria"/>
                <a:ea typeface="Cambria"/>
                <a:cs typeface="Cambria"/>
                <a:sym typeface="Cambria"/>
              </a:defRPr>
            </a:pPr>
          </a:p>
          <a:p>
            <a:pPr>
              <a:lnSpc>
                <a:spcPct val="90000"/>
              </a:lnSpc>
              <a:spcBef>
                <a:spcPts val="1000"/>
              </a:spcBef>
              <a:defRPr i="1" sz="2200">
                <a:latin typeface="Cambria"/>
                <a:ea typeface="Cambria"/>
                <a:cs typeface="Cambria"/>
                <a:sym typeface="Cambria"/>
              </a:defRPr>
            </a:pPr>
            <a:r>
              <a:t>2 Has convertido las ciudades en montones de piedras, las ciudades fortificadas en ruinas; destruiste los palacios de los enemigos, y no serán reconstruidos jamás.</a:t>
            </a:r>
          </a:p>
        </p:txBody>
      </p:sp>
      <p:sp>
        <p:nvSpPr>
          <p:cNvPr id="110" name="TextBox 1"/>
          <p:cNvSpPr txBox="1"/>
          <p:nvPr/>
        </p:nvSpPr>
        <p:spPr>
          <a:xfrm>
            <a:off x="5049958" y="1153930"/>
            <a:ext cx="3414127" cy="452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Isaías 25.1-2</a:t>
            </a:r>
          </a:p>
        </p:txBody>
      </p:sp>
      <p:pic>
        <p:nvPicPr>
          <p:cNvPr id="111" name="Image" descr="Image"/>
          <p:cNvPicPr>
            <a:picLocks noChangeAspect="1"/>
          </p:cNvPicPr>
          <p:nvPr/>
        </p:nvPicPr>
        <p:blipFill>
          <a:blip r:embed="rId3">
            <a:extLst/>
          </a:blip>
          <a:stretch>
            <a:fillRect/>
          </a:stretch>
        </p:blipFill>
        <p:spPr>
          <a:xfrm>
            <a:off x="10374119" y="6105795"/>
            <a:ext cx="1745827" cy="623265"/>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3" name="Picture 8" descr="Picture 8"/>
          <p:cNvPicPr>
            <a:picLocks noChangeAspect="1"/>
          </p:cNvPicPr>
          <p:nvPr/>
        </p:nvPicPr>
        <p:blipFill>
          <a:blip r:embed="rId2">
            <a:extLst/>
          </a:blip>
          <a:srcRect l="0" t="0" r="0" b="13835"/>
          <a:stretch>
            <a:fillRect/>
          </a:stretch>
        </p:blipFill>
        <p:spPr>
          <a:xfrm>
            <a:off x="0" y="73572"/>
            <a:ext cx="12192000" cy="5909133"/>
          </a:xfrm>
          <a:prstGeom prst="rect">
            <a:avLst/>
          </a:prstGeom>
          <a:ln w="12700">
            <a:miter lim="400000"/>
          </a:ln>
        </p:spPr>
      </p:pic>
      <p:sp>
        <p:nvSpPr>
          <p:cNvPr id="114" name="Content Placeholder 10"/>
          <p:cNvSpPr txBox="1"/>
          <p:nvPr>
            <p:ph type="body" sz="half" idx="1"/>
          </p:nvPr>
        </p:nvSpPr>
        <p:spPr>
          <a:xfrm>
            <a:off x="838200" y="2204955"/>
            <a:ext cx="5181600" cy="4162426"/>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3 Por esto te glorificará el pueblo fuerte, te temerá la ciudad de gente poderosa.</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4 Porque fuiste fortaleza para el pobre, fortaleza para el necesitado en su aflicción, refugio contra la tormenta, sombra contra el calor; porque el ímpetu de los violentos es como una tormenta que se abate contra el muro.</a:t>
            </a:r>
          </a:p>
        </p:txBody>
      </p:sp>
      <p:sp>
        <p:nvSpPr>
          <p:cNvPr id="115" name="Content Placeholder 11"/>
          <p:cNvSpPr txBox="1"/>
          <p:nvPr/>
        </p:nvSpPr>
        <p:spPr>
          <a:xfrm>
            <a:off x="6217920" y="2204954"/>
            <a:ext cx="5090160" cy="416242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3 Por esto un pueblo violento te honra, las ciudades de gente cruel te temen.</a:t>
            </a:r>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4 Porque tú has sido un refugio para el pobre, un protector para el necesitado en su aflicción, refugio contra la tempestad, sombra contra el calor. El aliento de los hombres crueles es como una tempestad de invierno,</a:t>
            </a:r>
          </a:p>
        </p:txBody>
      </p:sp>
      <p:sp>
        <p:nvSpPr>
          <p:cNvPr id="116" name="TextBox 1"/>
          <p:cNvSpPr txBox="1"/>
          <p:nvPr/>
        </p:nvSpPr>
        <p:spPr>
          <a:xfrm>
            <a:off x="5040488" y="1251052"/>
            <a:ext cx="4238340" cy="452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Isaías 25.3-4</a:t>
            </a:r>
          </a:p>
        </p:txBody>
      </p:sp>
      <p:pic>
        <p:nvPicPr>
          <p:cNvPr id="117"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Picture 8" descr="Picture 8"/>
          <p:cNvPicPr>
            <a:picLocks noChangeAspect="1"/>
          </p:cNvPicPr>
          <p:nvPr/>
        </p:nvPicPr>
        <p:blipFill>
          <a:blip r:embed="rId2">
            <a:extLst/>
          </a:blip>
          <a:srcRect l="0" t="0" r="0" b="14085"/>
          <a:stretch>
            <a:fillRect/>
          </a:stretch>
        </p:blipFill>
        <p:spPr>
          <a:xfrm>
            <a:off x="0" y="73572"/>
            <a:ext cx="12192000" cy="5891985"/>
          </a:xfrm>
          <a:prstGeom prst="rect">
            <a:avLst/>
          </a:prstGeom>
          <a:ln w="12700">
            <a:miter lim="400000"/>
          </a:ln>
        </p:spPr>
      </p:pic>
      <p:sp>
        <p:nvSpPr>
          <p:cNvPr id="120" name="Content Placeholder 10"/>
          <p:cNvSpPr txBox="1"/>
          <p:nvPr>
            <p:ph type="body" sz="half" idx="1"/>
          </p:nvPr>
        </p:nvSpPr>
        <p:spPr>
          <a:xfrm>
            <a:off x="838200" y="2204955"/>
            <a:ext cx="5181600" cy="4162426"/>
          </a:xfrm>
          <a:prstGeom prst="rect">
            <a:avLst/>
          </a:prstGeom>
        </p:spPr>
        <p:txBody>
          <a:bodyPr/>
          <a:lstStyle/>
          <a:p>
            <a:pPr marL="0" indent="0" defTabSz="859536">
              <a:spcBef>
                <a:spcPts val="900"/>
              </a:spcBef>
              <a:buSzTx/>
              <a:buNone/>
              <a:defRPr sz="2256">
                <a:latin typeface="Cambria"/>
                <a:ea typeface="Cambria"/>
                <a:cs typeface="Cambria"/>
                <a:sym typeface="Cambria"/>
              </a:defRPr>
            </a:pPr>
            <a:r>
              <a:t>RVR</a:t>
            </a:r>
          </a:p>
          <a:p>
            <a:pPr marL="0" indent="0" defTabSz="859536">
              <a:spcBef>
                <a:spcPts val="900"/>
              </a:spcBef>
              <a:buSzTx/>
              <a:buNone/>
              <a:defRPr sz="2256">
                <a:latin typeface="Cambria"/>
                <a:ea typeface="Cambria"/>
                <a:cs typeface="Cambria"/>
                <a:sym typeface="Cambria"/>
              </a:defRPr>
            </a:pPr>
          </a:p>
          <a:p>
            <a:pPr marL="0" indent="0" defTabSz="859536">
              <a:spcBef>
                <a:spcPts val="900"/>
              </a:spcBef>
              <a:buSzTx/>
              <a:buNone/>
              <a:defRPr sz="2256">
                <a:latin typeface="Cambria"/>
                <a:ea typeface="Cambria"/>
                <a:cs typeface="Cambria"/>
                <a:sym typeface="Cambria"/>
              </a:defRPr>
            </a:pPr>
            <a:r>
              <a:t>5 Como el calor en lugar seco, así humillarás el orgullo de los extranjeros; y como calor debajo de una nube, harás marchitar el renuevo de los poderosos.</a:t>
            </a:r>
          </a:p>
          <a:p>
            <a:pPr marL="0" indent="0" defTabSz="859536">
              <a:spcBef>
                <a:spcPts val="900"/>
              </a:spcBef>
              <a:buSzTx/>
              <a:buNone/>
              <a:defRPr sz="2256">
                <a:latin typeface="Cambria"/>
                <a:ea typeface="Cambria"/>
                <a:cs typeface="Cambria"/>
                <a:sym typeface="Cambria"/>
              </a:defRPr>
            </a:pPr>
          </a:p>
          <a:p>
            <a:pPr marL="0" indent="0" defTabSz="859536">
              <a:spcBef>
                <a:spcPts val="900"/>
              </a:spcBef>
              <a:buSzTx/>
              <a:buNone/>
              <a:defRPr sz="2256">
                <a:latin typeface="Cambria"/>
                <a:ea typeface="Cambria"/>
                <a:cs typeface="Cambria"/>
                <a:sym typeface="Cambria"/>
              </a:defRPr>
            </a:pPr>
            <a:r>
              <a:t>6 Y Jehová de los ejércitos hará en este monte a todos los pueblos banquete de manjares suculentos, banquete de vinos refinados, de sustanciosos tuétanos y vinos generosos.</a:t>
            </a:r>
          </a:p>
        </p:txBody>
      </p:sp>
      <p:sp>
        <p:nvSpPr>
          <p:cNvPr id="121" name="Content Placeholder 11"/>
          <p:cNvSpPr txBox="1"/>
          <p:nvPr/>
        </p:nvSpPr>
        <p:spPr>
          <a:xfrm>
            <a:off x="6217920" y="2204954"/>
            <a:ext cx="5090160" cy="416242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defTabSz="822959">
              <a:lnSpc>
                <a:spcPct val="90000"/>
              </a:lnSpc>
              <a:spcBef>
                <a:spcPts val="900"/>
              </a:spcBef>
              <a:defRPr sz="2159">
                <a:latin typeface="Cambria"/>
                <a:ea typeface="Cambria"/>
                <a:cs typeface="Cambria"/>
                <a:sym typeface="Cambria"/>
              </a:defRPr>
            </a:pPr>
            <a:r>
              <a:t>VP</a:t>
            </a:r>
            <a:endParaRPr sz="2520"/>
          </a:p>
          <a:p>
            <a:pPr defTabSz="822959">
              <a:lnSpc>
                <a:spcPct val="90000"/>
              </a:lnSpc>
              <a:spcBef>
                <a:spcPts val="900"/>
              </a:spcBef>
              <a:defRPr sz="2159">
                <a:latin typeface="Cambria"/>
                <a:ea typeface="Cambria"/>
                <a:cs typeface="Cambria"/>
                <a:sym typeface="Cambria"/>
              </a:defRPr>
            </a:pPr>
          </a:p>
          <a:p>
            <a:pPr defTabSz="822959">
              <a:lnSpc>
                <a:spcPct val="90000"/>
              </a:lnSpc>
              <a:spcBef>
                <a:spcPts val="900"/>
              </a:spcBef>
              <a:defRPr sz="2159">
                <a:latin typeface="Cambria"/>
                <a:ea typeface="Cambria"/>
                <a:cs typeface="Cambria"/>
                <a:sym typeface="Cambria"/>
              </a:defRPr>
            </a:pPr>
            <a:r>
              <a:t>5 o como el calor en tierra seca. Tú dominas el tumulto de los enemigos como calmas el calor con la sombra de una nube. Tú obligas a los hombres crueles a guardar silencio.</a:t>
            </a:r>
          </a:p>
          <a:p>
            <a:pPr defTabSz="822959">
              <a:lnSpc>
                <a:spcPct val="90000"/>
              </a:lnSpc>
              <a:spcBef>
                <a:spcPts val="900"/>
              </a:spcBef>
              <a:defRPr sz="2159">
                <a:latin typeface="Cambria"/>
                <a:ea typeface="Cambria"/>
                <a:cs typeface="Cambria"/>
                <a:sym typeface="Cambria"/>
              </a:defRPr>
            </a:pPr>
          </a:p>
          <a:p>
            <a:pPr defTabSz="822959">
              <a:lnSpc>
                <a:spcPct val="90000"/>
              </a:lnSpc>
              <a:spcBef>
                <a:spcPts val="900"/>
              </a:spcBef>
              <a:defRPr sz="2159">
                <a:latin typeface="Cambria"/>
                <a:ea typeface="Cambria"/>
                <a:cs typeface="Cambria"/>
                <a:sym typeface="Cambria"/>
              </a:defRPr>
            </a:pPr>
            <a:r>
              <a:t>6 En el monte Sión, el Señor todopoderoso preparará para todas las naciones un banquete con ricos manjares y vinos añejos, con deliciosas comidas y los más puros vinos.</a:t>
            </a:r>
          </a:p>
        </p:txBody>
      </p:sp>
      <p:pic>
        <p:nvPicPr>
          <p:cNvPr id="122"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
        <p:nvSpPr>
          <p:cNvPr id="123" name="TextBox 1"/>
          <p:cNvSpPr txBox="1"/>
          <p:nvPr/>
        </p:nvSpPr>
        <p:spPr>
          <a:xfrm>
            <a:off x="5040488" y="1251052"/>
            <a:ext cx="4238340" cy="452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Isaías 25.5-6</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 name="Picture 8" descr="Picture 8"/>
          <p:cNvPicPr>
            <a:picLocks noChangeAspect="1"/>
          </p:cNvPicPr>
          <p:nvPr/>
        </p:nvPicPr>
        <p:blipFill>
          <a:blip r:embed="rId2">
            <a:extLst/>
          </a:blip>
          <a:srcRect l="0" t="0" r="0" b="13496"/>
          <a:stretch>
            <a:fillRect/>
          </a:stretch>
        </p:blipFill>
        <p:spPr>
          <a:xfrm>
            <a:off x="0" y="73572"/>
            <a:ext cx="12192000" cy="5932403"/>
          </a:xfrm>
          <a:prstGeom prst="rect">
            <a:avLst/>
          </a:prstGeom>
          <a:ln w="12700">
            <a:miter lim="400000"/>
          </a:ln>
        </p:spPr>
      </p:pic>
      <p:sp>
        <p:nvSpPr>
          <p:cNvPr id="126" name="Content Placeholder 10"/>
          <p:cNvSpPr txBox="1"/>
          <p:nvPr>
            <p:ph type="body" sz="half" idx="1"/>
          </p:nvPr>
        </p:nvSpPr>
        <p:spPr>
          <a:xfrm>
            <a:off x="838200" y="2204955"/>
            <a:ext cx="5181600" cy="4162426"/>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300">
                <a:latin typeface="Cambria"/>
                <a:ea typeface="Cambria"/>
                <a:cs typeface="Cambria"/>
                <a:sym typeface="Cambria"/>
              </a:defRPr>
            </a:pPr>
            <a:r>
              <a:t>7 Y destruirá en este monte la cubierta tendida sobre todos los pueblos, el velo que envuelve a todas las naciones.</a:t>
            </a:r>
          </a:p>
          <a:p>
            <a:pPr marL="0" indent="0">
              <a:buSzTx/>
              <a:buNone/>
              <a:defRPr sz="2300">
                <a:latin typeface="Cambria"/>
                <a:ea typeface="Cambria"/>
                <a:cs typeface="Cambria"/>
                <a:sym typeface="Cambria"/>
              </a:defRPr>
            </a:pPr>
          </a:p>
          <a:p>
            <a:pPr marL="0" indent="0">
              <a:buSzTx/>
              <a:buNone/>
              <a:defRPr sz="2300">
                <a:latin typeface="Cambria"/>
                <a:ea typeface="Cambria"/>
                <a:cs typeface="Cambria"/>
                <a:sym typeface="Cambria"/>
              </a:defRPr>
            </a:pPr>
            <a:r>
              <a:t>8 Destruirá a la muerte para siempre, y enjugará Jehová el Señor las lágrimas de todos los rostros y quitará la afrenta de su pueblo de toda la tierra; porque Jehová lo ha dicho.</a:t>
            </a:r>
          </a:p>
        </p:txBody>
      </p:sp>
      <p:sp>
        <p:nvSpPr>
          <p:cNvPr id="127" name="Content Placeholder 11"/>
          <p:cNvSpPr txBox="1"/>
          <p:nvPr/>
        </p:nvSpPr>
        <p:spPr>
          <a:xfrm>
            <a:off x="6217920" y="2204954"/>
            <a:ext cx="5090160" cy="416242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sz="2000">
                <a:latin typeface="Cambria"/>
                <a:ea typeface="Cambria"/>
                <a:cs typeface="Cambria"/>
                <a:sym typeface="Cambria"/>
              </a:defRPr>
            </a:pPr>
            <a:r>
              <a:t>VP</a:t>
            </a:r>
            <a:endParaRPr sz="2800"/>
          </a:p>
          <a:p>
            <a:pPr>
              <a:lnSpc>
                <a:spcPct val="90000"/>
              </a:lnSpc>
              <a:spcBef>
                <a:spcPts val="1000"/>
              </a:spcBef>
              <a:defRPr sz="2000">
                <a:latin typeface="Cambria"/>
                <a:ea typeface="Cambria"/>
                <a:cs typeface="Cambria"/>
                <a:sym typeface="Cambria"/>
              </a:defRPr>
            </a:pPr>
          </a:p>
          <a:p>
            <a:pPr>
              <a:lnSpc>
                <a:spcPct val="90000"/>
              </a:lnSpc>
              <a:spcBef>
                <a:spcPts val="1000"/>
              </a:spcBef>
              <a:defRPr sz="2300">
                <a:latin typeface="Cambria"/>
                <a:ea typeface="Cambria"/>
                <a:cs typeface="Cambria"/>
                <a:sym typeface="Cambria"/>
              </a:defRPr>
            </a:pPr>
            <a:r>
              <a:t>7 En este monte destruirá el Señor el velo que cubría a todos los pueblos, el manto que envolvía a todas las naciones.</a:t>
            </a:r>
          </a:p>
          <a:p>
            <a:pPr>
              <a:lnSpc>
                <a:spcPct val="90000"/>
              </a:lnSpc>
              <a:spcBef>
                <a:spcPts val="1000"/>
              </a:spcBef>
              <a:defRPr sz="2300">
                <a:latin typeface="Cambria"/>
                <a:ea typeface="Cambria"/>
                <a:cs typeface="Cambria"/>
                <a:sym typeface="Cambria"/>
              </a:defRPr>
            </a:pPr>
          </a:p>
          <a:p>
            <a:pPr>
              <a:lnSpc>
                <a:spcPct val="90000"/>
              </a:lnSpc>
              <a:spcBef>
                <a:spcPts val="1000"/>
              </a:spcBef>
              <a:defRPr sz="2300">
                <a:latin typeface="Cambria"/>
                <a:ea typeface="Cambria"/>
                <a:cs typeface="Cambria"/>
                <a:sym typeface="Cambria"/>
              </a:defRPr>
            </a:pPr>
            <a:r>
              <a:t>8 El Señor destruirá para siempre la muerte, secará las lágrimas de los ojos de todos y hará desaparecer en toda la tierra la deshonra de su pueblo. El Señor lo ha dicho.</a:t>
            </a:r>
          </a:p>
        </p:txBody>
      </p:sp>
      <p:pic>
        <p:nvPicPr>
          <p:cNvPr id="128"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
        <p:nvSpPr>
          <p:cNvPr id="129" name="TextBox 1"/>
          <p:cNvSpPr txBox="1"/>
          <p:nvPr/>
        </p:nvSpPr>
        <p:spPr>
          <a:xfrm>
            <a:off x="5040488" y="1251052"/>
            <a:ext cx="4238340" cy="452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Isaías 25.7-8</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Picture 8" descr="Picture 8"/>
          <p:cNvPicPr>
            <a:picLocks noChangeAspect="1"/>
          </p:cNvPicPr>
          <p:nvPr/>
        </p:nvPicPr>
        <p:blipFill>
          <a:blip r:embed="rId2">
            <a:extLst/>
          </a:blip>
          <a:srcRect l="0" t="0" r="0" b="13351"/>
          <a:stretch>
            <a:fillRect/>
          </a:stretch>
        </p:blipFill>
        <p:spPr>
          <a:xfrm>
            <a:off x="0" y="73572"/>
            <a:ext cx="12192000" cy="5942388"/>
          </a:xfrm>
          <a:prstGeom prst="rect">
            <a:avLst/>
          </a:prstGeom>
          <a:ln w="12700">
            <a:miter lim="400000"/>
          </a:ln>
        </p:spPr>
      </p:pic>
      <p:sp>
        <p:nvSpPr>
          <p:cNvPr id="132" name="Content Placeholder 10"/>
          <p:cNvSpPr txBox="1"/>
          <p:nvPr>
            <p:ph type="body" sz="half" idx="1"/>
          </p:nvPr>
        </p:nvSpPr>
        <p:spPr>
          <a:xfrm>
            <a:off x="838200" y="2204955"/>
            <a:ext cx="5181600" cy="4162426"/>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9 Se dirá en aquel día: «¡He aquí, éste es nuestro Dios! Le hemos esperado, y nos salvará. ¡Éste es Jehová, a quien hemos esperado! Nos gozaremos y nos alegraremos en su salvación».</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10 Porque la mano de Jehová se posará sobre este monte.</a:t>
            </a:r>
          </a:p>
        </p:txBody>
      </p:sp>
      <p:sp>
        <p:nvSpPr>
          <p:cNvPr id="133" name="Content Placeholder 11"/>
          <p:cNvSpPr txBox="1"/>
          <p:nvPr/>
        </p:nvSpPr>
        <p:spPr>
          <a:xfrm>
            <a:off x="6217920" y="2204954"/>
            <a:ext cx="5090160" cy="416242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9 En ese día se dirá: «Éste es nuestro Dios,en él confiamos y él nos salvó. Alegrémonos, gocémonos, él nos ha salvado.»</a:t>
            </a:r>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10 La mano del Señor protegerá al monte Sión.</a:t>
            </a:r>
          </a:p>
        </p:txBody>
      </p:sp>
      <p:pic>
        <p:nvPicPr>
          <p:cNvPr id="134"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
        <p:nvSpPr>
          <p:cNvPr id="135" name="TextBox 1"/>
          <p:cNvSpPr txBox="1"/>
          <p:nvPr/>
        </p:nvSpPr>
        <p:spPr>
          <a:xfrm>
            <a:off x="5040488" y="1251052"/>
            <a:ext cx="4238340" cy="452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Isaías 25.9-10</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Picture 5" descr="Picture 5"/>
          <p:cNvPicPr>
            <a:picLocks noChangeAspect="1"/>
          </p:cNvPicPr>
          <p:nvPr/>
        </p:nvPicPr>
        <p:blipFill>
          <a:blip r:embed="rId2">
            <a:extLst/>
          </a:blip>
          <a:srcRect l="0" t="0" r="0" b="14071"/>
          <a:stretch>
            <a:fillRect/>
          </a:stretch>
        </p:blipFill>
        <p:spPr>
          <a:xfrm>
            <a:off x="19" y="1282"/>
            <a:ext cx="12191981" cy="5892999"/>
          </a:xfrm>
          <a:prstGeom prst="rect">
            <a:avLst/>
          </a:prstGeom>
          <a:ln w="12700">
            <a:miter lim="400000"/>
          </a:ln>
        </p:spPr>
      </p:pic>
      <p:sp>
        <p:nvSpPr>
          <p:cNvPr id="138" name="Content Placeholder 7"/>
          <p:cNvSpPr txBox="1"/>
          <p:nvPr>
            <p:ph type="body" idx="1"/>
          </p:nvPr>
        </p:nvSpPr>
        <p:spPr>
          <a:xfrm>
            <a:off x="838200" y="2028825"/>
            <a:ext cx="10515600" cy="3914775"/>
          </a:xfrm>
          <a:prstGeom prst="rect">
            <a:avLst/>
          </a:prstGeom>
        </p:spPr>
        <p:txBody>
          <a:bodyPr anchor="ctr"/>
          <a:lstStyle/>
          <a:p>
            <a:pPr>
              <a:defRPr>
                <a:latin typeface="Cambria"/>
                <a:ea typeface="Cambria"/>
                <a:cs typeface="Cambria"/>
                <a:sym typeface="Cambria"/>
              </a:defRPr>
            </a:pPr>
            <a:r>
              <a:t>El capítulo veinticinco del libro del profeta Isaías es como un salmo de gratitud y alabanza a Dios por lo que ha hecho con su pueblo.</a:t>
            </a:r>
          </a:p>
          <a:p>
            <a:pPr>
              <a:defRPr>
                <a:latin typeface="Cambria"/>
                <a:ea typeface="Cambria"/>
                <a:cs typeface="Cambria"/>
                <a:sym typeface="Cambria"/>
              </a:defRPr>
            </a:pPr>
            <a:r>
              <a:t>Para Isaías, los hechos de Dios no son improvisados, sino que son planeados por él para que culminen en la redención de su pueblo.</a:t>
            </a:r>
          </a:p>
          <a:p>
            <a:pPr>
              <a:defRPr>
                <a:latin typeface="Cambria"/>
                <a:ea typeface="Cambria"/>
                <a:cs typeface="Cambria"/>
                <a:sym typeface="Cambria"/>
              </a:defRPr>
            </a:pPr>
            <a:r>
              <a:t>En el contexto histórico de Isaías, la salvación de su pueblo consistía en la liberación de Israel del yugo de naciones extrañas y poderosas que por turno imperaron sobre Israel. </a:t>
            </a:r>
          </a:p>
        </p:txBody>
      </p:sp>
      <p:pic>
        <p:nvPicPr>
          <p:cNvPr id="139"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Aptos"/>
        <a:ea typeface="Aptos"/>
        <a:cs typeface="Aptos"/>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Aptos"/>
        <a:ea typeface="Aptos"/>
        <a:cs typeface="Aptos"/>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