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9"/>
            <a:ext cx="15696841" cy="1177263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49331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6E76A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Lección 26</a:t>
            </a:r>
            <a:br/>
            <a:r>
              <a:rPr cap="all">
                <a:solidFill>
                  <a:srgbClr val="D98E5F"/>
                </a:solidFill>
              </a:rPr>
              <a:t>LA AGENDA DEL REINO DE DIOS</a:t>
            </a:r>
            <a:endParaRPr cap="all">
              <a:solidFill>
                <a:srgbClr val="D98E5F"/>
              </a:solidFill>
            </a:endParaRPr>
          </a:p>
          <a:p>
            <a:pPr algn="l" defTabSz="886966">
              <a:defRPr sz="1800">
                <a:solidFill>
                  <a:srgbClr val="0D0D0D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Mateo 25.31-46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 «Entonces el Rey dirá a los de su derecha: “Venid, benditos de mi Padre, heredad el Reino preparado para vosotros desde la fundación del mundo, porque tuve hambre y me disteis de comer; tuve sed y me disteis de beber; fui forastero y me recogisteis».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Mateo 25.34-35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5" y="5335418"/>
            <a:ext cx="3439640" cy="122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38200" y="2179205"/>
            <a:ext cx="5181600" cy="4162427"/>
          </a:xfrm>
          <a:prstGeom prst="rect">
            <a:avLst/>
          </a:prstGeom>
        </p:spPr>
        <p:txBody>
          <a:bodyPr/>
          <a:lstStyle/>
          <a:p>
            <a:pPr marL="0" indent="0" defTabSz="886968">
              <a:spcBef>
                <a:spcPts val="900"/>
              </a:spcBef>
              <a:buSzTx/>
              <a:buNone/>
              <a:defRPr sz="2328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86968">
              <a:spcBef>
                <a:spcPts val="900"/>
              </a:spcBef>
              <a:buSzTx/>
              <a:buNone/>
              <a:defRPr sz="2328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86968">
              <a:spcBef>
                <a:spcPts val="900"/>
              </a:spcBef>
              <a:buSzTx/>
              <a:buNone/>
              <a:defRPr sz="2328">
                <a:latin typeface="Cambria"/>
                <a:ea typeface="Cambria"/>
                <a:cs typeface="Cambria"/>
                <a:sym typeface="Cambria"/>
              </a:defRPr>
            </a:pPr>
            <a:r>
              <a:t>43 fui forastero, y no me recogisteis; estuve desnudo, y no me vestisteis; enfermo y en la cárcel, y no me visitasteis.” </a:t>
            </a:r>
          </a:p>
          <a:p>
            <a:pPr marL="0" indent="0" defTabSz="886968">
              <a:spcBef>
                <a:spcPts val="900"/>
              </a:spcBef>
              <a:buSzTx/>
              <a:buNone/>
              <a:defRPr sz="2328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86968">
              <a:spcBef>
                <a:spcPts val="900"/>
              </a:spcBef>
              <a:buSzTx/>
              <a:buNone/>
              <a:defRPr sz="2328">
                <a:latin typeface="Cambria"/>
                <a:ea typeface="Cambria"/>
                <a:cs typeface="Cambria"/>
                <a:sym typeface="Cambria"/>
              </a:defRPr>
            </a:pPr>
            <a:r>
              <a:t>44 Entonces también ellos le responderán diciendo: “Señor, ¿cuándo te vimos hambriento, sediento, forastero, desnudo, enfermo o en la cárcel, y no te servimos?” 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256543" y="2063337"/>
            <a:ext cx="5090161" cy="416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43 anduve como forastero, y no me dieron alojamiento; sin ropa, y no me la dieron; estuve enfermo, y en la cárcel, y no vinieron a visitarme.”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44 Entonces ellos le preguntarán: “Señor, ¿cuándo te vimos con hambre o con sed, o como forastero, o falto de ropa, o enfermo, o en la cárcel, y no te ayudamos?” 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25.43-44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10"/>
          <p:cNvSpPr txBox="1"/>
          <p:nvPr>
            <p:ph type="body" sz="half" idx="1"/>
          </p:nvPr>
        </p:nvSpPr>
        <p:spPr>
          <a:xfrm>
            <a:off x="838200" y="2179205"/>
            <a:ext cx="5181600" cy="416242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45 Entonces les responderá diciendo: “De cierto os digo que en cuanto no lo hicisteis a uno de estos más pequeños, tampoco a mí lo hicisteis.”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46 Irán estos al castigo eterno y los justos a la vida eterna.</a:t>
            </a:r>
          </a:p>
        </p:txBody>
      </p:sp>
      <p:sp>
        <p:nvSpPr>
          <p:cNvPr id="151" name="Content Placeholder 11"/>
          <p:cNvSpPr txBox="1"/>
          <p:nvPr/>
        </p:nvSpPr>
        <p:spPr>
          <a:xfrm>
            <a:off x="6256543" y="2179206"/>
            <a:ext cx="5090161" cy="416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45 El Rey les contestará: “Les aseguro que todo lo que no hicieron por una de estas personas más humildes, tampoco por mí lo hicieron.”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46 Ésos irán al castigo eterno, y los justos a la vida eterna».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25.45-46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ontent Placeholder 7"/>
          <p:cNvSpPr txBox="1"/>
          <p:nvPr>
            <p:ph type="body" idx="1"/>
          </p:nvPr>
        </p:nvSpPr>
        <p:spPr>
          <a:xfrm>
            <a:off x="838200" y="2152741"/>
            <a:ext cx="10515600" cy="3914777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Esta parábola sirve como un impactante recordatorio del importante lugar que ocupa la ética cristiana en la vida de las personas creyentes.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servicio cristiano es una disciplina espiritual. Las personas de fe debemos ayudar y servir a los demás como una expresión del amor que Dios nos ha mostrado por medio de su hijo Jesucristo, por el acompañamiento pastoral del Espíritu Santo y por la salvación que nos ha concedido.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ontent Placeholder 7"/>
          <p:cNvSpPr txBox="1"/>
          <p:nvPr>
            <p:ph type="body" idx="1"/>
          </p:nvPr>
        </p:nvSpPr>
        <p:spPr>
          <a:xfrm>
            <a:off x="838200" y="21939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servicio cristiano debe ser concreto, pues consiste en hacer obras de bondad para bendecir a los demás. En específico, el texto recalca la importancia de cinco obras de misericordia: dar alimento al hambriento, dar de tomar al sediento, vestir a la persona desnuda, visitar personas enfermas y visitar personas encarceladas.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juicio de Dios es algo que enfrentamos todos los días en nuestra conducta hacia los demás.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Damos gracias a Dios por las personas que tienen pasión por los ministerios de visitación.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8" y="1281"/>
            <a:ext cx="12191982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Buen Dios, juez justo, gracias te damos por tu sabia instrucción sobre la vida, la muerte y el juicio que todo ser humano ha de enfrentar. Te rogamos, Señor, que tu gracia nos enseñe a vivir con provecho en tu mundo, sabiendo que eres el Dios de toda persona, incluso de las más necesitadas, en el nombre de Jesús. Amén. 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1"/>
            <a:ext cx="12192000" cy="587979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1925676"/>
            <a:ext cx="10515601" cy="3929067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Explorar las dimensiones teológicas del juicio de Dios para la doctrina de la salvación.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Recalcar la importancia de la ética cristiana encarnada en la conducta del creyente para la salvación.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Afirmar la importancia del servicio cristiano e indicar que debe ser concreto, pues consiste en hacer obras de bondad para bendecir a los demás.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3"/>
            <a:ext cx="12192000" cy="5753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296241"/>
            <a:ext cx="10515601" cy="3943349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Oveja: </a:t>
            </a:r>
            <a:r>
              <a:rPr i="1"/>
              <a:t>Importante animal para poseer y criar en el Mundo Antiguo. Se usaban tanto para el culto sacrificial como para la vida diaria. Proveían lana para la ropa y alimento para la familia. Eran considerados animales nobles y sumisos. Se tenían en mayor estima que las cabras.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Cabra: </a:t>
            </a:r>
            <a:r>
              <a:rPr i="1"/>
              <a:t>Animal rumiante fácilmente domesticable, cuya población se ha extendido por todo el mundo. Su pelo es largo y liso. Los machos de la especie tienden a tener una barba espesa. Eran considerados ritualmente puros para el sacrificio. Su leche se usaba para tomar y para hacer queso; su carne era apetecible. Matar un cabrito para celebrar la visita de una persona extranjera era un símbolo de hospitalidad.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6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 defTabSz="877823">
              <a:spcBef>
                <a:spcPts val="900"/>
              </a:spcBef>
              <a:buSzTx/>
              <a:buNone/>
              <a:defRPr sz="2304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77823">
              <a:spcBef>
                <a:spcPts val="900"/>
              </a:spcBef>
              <a:buSzTx/>
              <a:buNone/>
              <a:defRPr sz="2304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77823">
              <a:spcBef>
                <a:spcPts val="900"/>
              </a:spcBef>
              <a:buSzTx/>
              <a:buNone/>
              <a:defRPr sz="2304">
                <a:latin typeface="Cambria"/>
                <a:ea typeface="Cambria"/>
                <a:cs typeface="Cambria"/>
                <a:sym typeface="Cambria"/>
              </a:defRPr>
            </a:pPr>
            <a:r>
              <a:t>31 »Cuando el Hijo del hombre venga en su gloria y todos los santos ángeles con él, entonces se sentará en su trono de gloria, </a:t>
            </a:r>
          </a:p>
          <a:p>
            <a:pPr marL="0" indent="0" defTabSz="877823">
              <a:spcBef>
                <a:spcPts val="900"/>
              </a:spcBef>
              <a:buSzTx/>
              <a:buNone/>
              <a:defRPr sz="2304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77823">
              <a:spcBef>
                <a:spcPts val="900"/>
              </a:spcBef>
              <a:buSzTx/>
              <a:buNone/>
              <a:defRPr sz="2304">
                <a:latin typeface="Cambria"/>
                <a:ea typeface="Cambria"/>
                <a:cs typeface="Cambria"/>
                <a:sym typeface="Cambria"/>
              </a:defRPr>
            </a:pPr>
            <a:r>
              <a:t>32 y serán reunidas delante de él todas las naciones; entonces apartará los unos de los otros, como aparta el pastor las ovejas de los cabritos. 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31 »Cuando el Hijo del hombre venga, rodeado de esplendor y de todos sus ángeles, se sentará en su trono glorioso.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32 La gente de todas las naciones se reunirá delante de él, y él separará unos de otros, como el pastor separa las ovejas de las cabras. 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68025"/>
            <a:ext cx="3414127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25.31-32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8" y="6105795"/>
            <a:ext cx="1745828" cy="62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2"/>
            <a:ext cx="12192000" cy="59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33 Y pondrá las ovejas a su derecha y los cabritos a su izquierda.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34 Entonces el Rey dirá a los de su derecha: “Venid, benditos de mi Padre, heredad el Reino preparado para vosotros desde la fundación del mundo,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33 Pondrá las ovejas a su derecha y las cabras a su izquierda.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34 Y dirá el Rey a los que estén a su derecha: “Vengan ustedes, los que han sido bendecidos por mi Padre; reciban el reino que está preparado para ustedes desde que Dios hizo el mundo. 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25.33-34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35 porque tuve hambre y me disteis de comer; tuve sed y me disteis de beber; fui forastero y me recogisteis;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36 estuve desnudo y me vestisteis; enfermo y me visitasteis; en la cárcel y fuisteis a verme.” 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35 Pues tuve hambre, y ustedes me dieron de comer; tuve sed, y me dieron de beber; anduve como forastero, y me dieron alojamiento.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36 Estuve sin ropa, y ustedes me la dieron; estuve enfermo, y me visitaron; estuve en la cárcel, y vinieron a verme.” 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63927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25.35-36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37 Entonces los justos le responderán diciendo: “Señor, ¿cuándo te vimos hambriento y te alimentamos, o sediento y te dimos de beber?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38 ¿Y cuándo te vimos forastero y te recogimos, o desnudo y te vestimos? 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37 Entonces los justos preguntarán: “Señor, ¿cuándo te vimos con hambre, y te dimos de comer? ¿O cuándo te vimos con sed, y te dimos de beber?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38 ¿O cuándo te vimos como forastero, y te dimos alojamiento, o sin ropa, y te la dimos? 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63927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25.37-38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39 ¿O cuándo te vimos enfermo o en la cárcel, y fuimos a verte?”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40 Respondiendo el Rey, les dirá: “De cierto os digo que en cuanto lo hicisteis a uno de estos mis hermanos más pequeños, a mí lo hicisteis.”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39 ¿O cuándo te vimos enfermo o en la cárcel, y fuimos a verte?”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40 El Rey les contestará: “Les aseguro que todo lo que hicieron por uno de estos hermanos míos más humildes, por mí mismo lo hicieron.”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25.39-40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95074"/>
            <a:ext cx="5181600" cy="416242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41 »Entonces dirá también a los de la izquierda: “Apartaos de mí, malditos, al fuego eterno preparado para el diablo y sus ángeles,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42 porque tuve hambre, y no me disteis de comer; tuve sed, y no me disteis de beber; 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43668" y="2295075"/>
            <a:ext cx="5090162" cy="4162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41 »Luego el Rey dirá a los que estén a su izquierda: “Apártense de mí, los que merecieron la condenación; váyanse al fuego eterno preparado para el diablo y sus ángeles.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42 Pues tuve hambre, y ustedes no me dieron de comer; tuve sed, y no me dieron de beber; 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Mateo 25.41-42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