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ptos"/>
      </a:defRPr>
    </a:lvl1pPr>
    <a:lvl2pPr indent="228600" latinLnBrk="0">
      <a:defRPr sz="1200">
        <a:latin typeface="+mj-lt"/>
        <a:ea typeface="+mj-ea"/>
        <a:cs typeface="+mj-cs"/>
        <a:sym typeface="Aptos"/>
      </a:defRPr>
    </a:lvl2pPr>
    <a:lvl3pPr indent="457200" latinLnBrk="0">
      <a:defRPr sz="1200">
        <a:latin typeface="+mj-lt"/>
        <a:ea typeface="+mj-ea"/>
        <a:cs typeface="+mj-cs"/>
        <a:sym typeface="Aptos"/>
      </a:defRPr>
    </a:lvl3pPr>
    <a:lvl4pPr indent="685800" latinLnBrk="0">
      <a:defRPr sz="1200">
        <a:latin typeface="+mj-lt"/>
        <a:ea typeface="+mj-ea"/>
        <a:cs typeface="+mj-cs"/>
        <a:sym typeface="Aptos"/>
      </a:defRPr>
    </a:lvl4pPr>
    <a:lvl5pPr indent="914400" latinLnBrk="0">
      <a:defRPr sz="1200">
        <a:latin typeface="+mj-lt"/>
        <a:ea typeface="+mj-ea"/>
        <a:cs typeface="+mj-cs"/>
        <a:sym typeface="Aptos"/>
      </a:defRPr>
    </a:lvl5pPr>
    <a:lvl6pPr indent="1143000" latinLnBrk="0">
      <a:defRPr sz="1200">
        <a:latin typeface="+mj-lt"/>
        <a:ea typeface="+mj-ea"/>
        <a:cs typeface="+mj-cs"/>
        <a:sym typeface="Aptos"/>
      </a:defRPr>
    </a:lvl6pPr>
    <a:lvl7pPr indent="1371600" latinLnBrk="0">
      <a:defRPr sz="1200">
        <a:latin typeface="+mj-lt"/>
        <a:ea typeface="+mj-ea"/>
        <a:cs typeface="+mj-cs"/>
        <a:sym typeface="Aptos"/>
      </a:defRPr>
    </a:lvl7pPr>
    <a:lvl8pPr indent="1600200" latinLnBrk="0">
      <a:defRPr sz="1200">
        <a:latin typeface="+mj-lt"/>
        <a:ea typeface="+mj-ea"/>
        <a:cs typeface="+mj-cs"/>
        <a:sym typeface="Aptos"/>
      </a:defRPr>
    </a:lvl8pPr>
    <a:lvl9pPr indent="1828800" latinLnBrk="0">
      <a:defRPr sz="1200">
        <a:latin typeface="+mj-lt"/>
        <a:ea typeface="+mj-ea"/>
        <a:cs typeface="+mj-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89"/>
          </a:xfrm>
          <a:prstGeom prst="rect">
            <a:avLst/>
          </a:prstGeom>
        </p:spPr>
        <p:txBody>
          <a:bodyPr/>
          <a:lstStyle>
            <a:lvl1pPr marL="0" indent="0">
              <a:buSzTx/>
              <a:buFontTx/>
              <a:buNone/>
              <a:defRPr sz="2400">
                <a:solidFill>
                  <a:srgbClr val="757575"/>
                </a:solidFill>
              </a:defRPr>
            </a:lvl1pPr>
            <a:lvl2pPr marL="0" indent="0">
              <a:buSzTx/>
              <a:buFontTx/>
              <a:buNone/>
              <a:defRPr sz="2400">
                <a:solidFill>
                  <a:srgbClr val="757575"/>
                </a:solidFill>
              </a:defRPr>
            </a:lvl2pPr>
            <a:lvl3pPr marL="0" indent="0">
              <a:buSzTx/>
              <a:buFontTx/>
              <a:buNone/>
              <a:defRPr sz="2400">
                <a:solidFill>
                  <a:srgbClr val="757575"/>
                </a:solidFill>
              </a:defRPr>
            </a:lvl3pPr>
            <a:lvl4pPr marL="0" indent="0">
              <a:buSzTx/>
              <a:buFontTx/>
              <a:buNone/>
              <a:defRPr sz="2400">
                <a:solidFill>
                  <a:srgbClr val="757575"/>
                </a:solidFill>
              </a:defRPr>
            </a:lvl4pPr>
            <a:lvl5pPr marL="0" indent="0">
              <a:buSzTx/>
              <a:buFontTx/>
              <a:buNone/>
              <a:defRPr sz="2400">
                <a:solidFill>
                  <a:srgbClr val="757575"/>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0" cy="823914"/>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2" cy="4873625"/>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47" y="6404293"/>
            <a:ext cx="273654" cy="269239"/>
          </a:xfrm>
          <a:prstGeom prst="rect">
            <a:avLst/>
          </a:prstGeom>
          <a:ln w="12700">
            <a:miter lim="400000"/>
          </a:ln>
        </p:spPr>
        <p:txBody>
          <a:bodyPr wrap="none" lIns="45718" tIns="45718" rIns="45718" bIns="45718" anchor="ctr">
            <a:spAutoFit/>
          </a:bodyPr>
          <a:lstStyle>
            <a:lvl1pPr algn="r">
              <a:defRPr sz="1200">
                <a:solidFill>
                  <a:srgbClr val="757575"/>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arpa ED 33-1.png" descr="arpa ED 33-1.png"/>
          <p:cNvPicPr>
            <a:picLocks noChangeAspect="1"/>
          </p:cNvPicPr>
          <p:nvPr/>
        </p:nvPicPr>
        <p:blipFill>
          <a:blip r:embed="rId2">
            <a:alphaModFix amt="26818"/>
            <a:extLst/>
          </a:blip>
          <a:stretch>
            <a:fillRect/>
          </a:stretch>
        </p:blipFill>
        <p:spPr>
          <a:xfrm>
            <a:off x="-9897" y="-1554319"/>
            <a:ext cx="15696841" cy="11772630"/>
          </a:xfrm>
          <a:prstGeom prst="rect">
            <a:avLst/>
          </a:prstGeom>
          <a:ln w="12700">
            <a:miter lim="400000"/>
          </a:ln>
        </p:spPr>
      </p:pic>
      <p:sp>
        <p:nvSpPr>
          <p:cNvPr id="95" name="Title 1"/>
          <p:cNvSpPr txBox="1"/>
          <p:nvPr>
            <p:ph type="ctrTitle"/>
          </p:nvPr>
        </p:nvSpPr>
        <p:spPr>
          <a:xfrm>
            <a:off x="1524000" y="1136456"/>
            <a:ext cx="7472854" cy="1655762"/>
          </a:xfrm>
          <a:prstGeom prst="rect">
            <a:avLst/>
          </a:prstGeom>
        </p:spPr>
        <p:txBody>
          <a:bodyPr anchor="t"/>
          <a:lstStyle/>
          <a:p>
            <a:pPr algn="l" defTabSz="886966">
              <a:defRPr sz="3600">
                <a:solidFill>
                  <a:srgbClr val="6E76A1"/>
                </a:solidFill>
                <a:latin typeface="Futura Bold"/>
                <a:ea typeface="Futura Bold"/>
                <a:cs typeface="Futura Bold"/>
                <a:sym typeface="Futura Bold"/>
              </a:defRPr>
            </a:pPr>
            <a:r>
              <a:t>Lección 24</a:t>
            </a:r>
            <a:br/>
            <a:r>
              <a:rPr cap="all">
                <a:solidFill>
                  <a:srgbClr val="D98E5F"/>
                </a:solidFill>
              </a:rPr>
              <a:t>RESISTENCIA AL REINO DE DIOS</a:t>
            </a:r>
            <a:endParaRPr cap="all">
              <a:solidFill>
                <a:srgbClr val="D98E5F"/>
              </a:solidFill>
            </a:endParaRPr>
          </a:p>
          <a:p>
            <a:pPr algn="l" defTabSz="886966">
              <a:defRPr sz="1800">
                <a:solidFill>
                  <a:srgbClr val="0D0D0D"/>
                </a:solidFill>
                <a:latin typeface="Futura Bold"/>
                <a:ea typeface="Futura Bold"/>
                <a:cs typeface="Futura Bold"/>
                <a:sym typeface="Futura Bold"/>
              </a:defRPr>
            </a:pPr>
            <a:r>
              <a:t>Mateo 11.7-15, 20-24</a:t>
            </a:r>
          </a:p>
        </p:txBody>
      </p:sp>
      <p:sp>
        <p:nvSpPr>
          <p:cNvPr id="96" name="Subtitle 2"/>
          <p:cNvSpPr txBox="1"/>
          <p:nvPr>
            <p:ph type="subTitle" sz="quarter" idx="1"/>
          </p:nvPr>
        </p:nvSpPr>
        <p:spPr>
          <a:xfrm>
            <a:off x="1524000" y="2778125"/>
            <a:ext cx="7472854" cy="1655761"/>
          </a:xfrm>
          <a:prstGeom prst="rect">
            <a:avLst/>
          </a:prstGeom>
        </p:spPr>
        <p:txBody>
          <a:bodyPr/>
          <a:lstStyle/>
          <a:p>
            <a:pPr algn="l">
              <a:defRPr sz="2000">
                <a:latin typeface="Cambria"/>
                <a:ea typeface="Cambria"/>
                <a:cs typeface="Cambria"/>
                <a:sym typeface="Cambria"/>
              </a:defRPr>
            </a:pPr>
            <a:r>
              <a:t>«Entonces comenzó a reconvenir a las ciudades en las cuales había hecho muchos de sus milagros, porque no se habían arrepentido». </a:t>
            </a:r>
          </a:p>
          <a:p>
            <a:pPr algn="r">
              <a:defRPr sz="2000">
                <a:latin typeface="Cambria"/>
                <a:ea typeface="Cambria"/>
                <a:cs typeface="Cambria"/>
                <a:sym typeface="Cambria"/>
              </a:defRPr>
            </a:pPr>
            <a:r>
              <a:t>Mateo 11.20</a:t>
            </a:r>
          </a:p>
        </p:txBody>
      </p:sp>
      <p:pic>
        <p:nvPicPr>
          <p:cNvPr id="97" name="Image" descr="Image"/>
          <p:cNvPicPr>
            <a:picLocks noChangeAspect="1"/>
          </p:cNvPicPr>
          <p:nvPr/>
        </p:nvPicPr>
        <p:blipFill>
          <a:blip r:embed="rId3">
            <a:extLst/>
          </a:blip>
          <a:stretch>
            <a:fillRect/>
          </a:stretch>
        </p:blipFill>
        <p:spPr>
          <a:xfrm>
            <a:off x="1654305" y="5335418"/>
            <a:ext cx="3439640" cy="1227962"/>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Picture 8" descr="Picture 8"/>
          <p:cNvPicPr>
            <a:picLocks noChangeAspect="1"/>
          </p:cNvPicPr>
          <p:nvPr/>
        </p:nvPicPr>
        <p:blipFill>
          <a:blip r:embed="rId2">
            <a:extLst/>
          </a:blip>
          <a:srcRect l="0" t="0" r="0" b="14084"/>
          <a:stretch>
            <a:fillRect/>
          </a:stretch>
        </p:blipFill>
        <p:spPr>
          <a:xfrm>
            <a:off x="0" y="73572"/>
            <a:ext cx="12192000" cy="5891985"/>
          </a:xfrm>
          <a:prstGeom prst="rect">
            <a:avLst/>
          </a:prstGeom>
          <a:ln w="12700">
            <a:miter lim="400000"/>
          </a:ln>
        </p:spPr>
      </p:pic>
      <p:sp>
        <p:nvSpPr>
          <p:cNvPr id="144" name="Content Placeholder 10"/>
          <p:cNvSpPr txBox="1"/>
          <p:nvPr>
            <p:ph type="body" sz="half" idx="1"/>
          </p:nvPr>
        </p:nvSpPr>
        <p:spPr>
          <a:xfrm>
            <a:off x="838200" y="2179205"/>
            <a:ext cx="5181600" cy="4162427"/>
          </a:xfrm>
          <a:prstGeom prst="rect">
            <a:avLst/>
          </a:prstGeom>
        </p:spPr>
        <p:txBody>
          <a:bodyPr/>
          <a:lstStyle/>
          <a:p>
            <a:pPr marL="0" indent="0" defTabSz="868680">
              <a:spcBef>
                <a:spcPts val="900"/>
              </a:spcBef>
              <a:buSzTx/>
              <a:buNone/>
              <a:defRPr sz="2280">
                <a:latin typeface="Cambria"/>
                <a:ea typeface="Cambria"/>
                <a:cs typeface="Cambria"/>
                <a:sym typeface="Cambria"/>
              </a:defRPr>
            </a:pPr>
            <a:r>
              <a:t>RVR</a:t>
            </a:r>
          </a:p>
          <a:p>
            <a:pPr marL="0" indent="0" defTabSz="868680">
              <a:spcBef>
                <a:spcPts val="900"/>
              </a:spcBef>
              <a:buSzTx/>
              <a:buNone/>
              <a:defRPr sz="2280">
                <a:latin typeface="Cambria"/>
                <a:ea typeface="Cambria"/>
                <a:cs typeface="Cambria"/>
                <a:sym typeface="Cambria"/>
              </a:defRPr>
            </a:pPr>
          </a:p>
          <a:p>
            <a:pPr marL="0" indent="0" defTabSz="868680">
              <a:spcBef>
                <a:spcPts val="900"/>
              </a:spcBef>
              <a:buSzTx/>
              <a:buNone/>
              <a:defRPr sz="2280">
                <a:latin typeface="Cambria"/>
                <a:ea typeface="Cambria"/>
                <a:cs typeface="Cambria"/>
                <a:sym typeface="Cambria"/>
              </a:defRPr>
            </a:pPr>
            <a:r>
              <a:t>22 Por tanto os digo que en el día del juicio será más tolerable el castigo para Tiro y para Sidón que para vosotras. </a:t>
            </a:r>
          </a:p>
          <a:p>
            <a:pPr marL="0" indent="0" defTabSz="868680">
              <a:spcBef>
                <a:spcPts val="900"/>
              </a:spcBef>
              <a:buSzTx/>
              <a:buNone/>
              <a:defRPr sz="2280">
                <a:latin typeface="Cambria"/>
                <a:ea typeface="Cambria"/>
                <a:cs typeface="Cambria"/>
                <a:sym typeface="Cambria"/>
              </a:defRPr>
            </a:pPr>
          </a:p>
          <a:p>
            <a:pPr marL="0" indent="0" defTabSz="868680">
              <a:spcBef>
                <a:spcPts val="900"/>
              </a:spcBef>
              <a:buSzTx/>
              <a:buNone/>
              <a:defRPr sz="2280">
                <a:latin typeface="Cambria"/>
                <a:ea typeface="Cambria"/>
                <a:cs typeface="Cambria"/>
                <a:sym typeface="Cambria"/>
              </a:defRPr>
            </a:pPr>
            <a:r>
              <a:t>23 Y tú, Capernaúm, que eres levantada hasta el cielo, hasta el Hades serás abatida, porque si en Sodoma se hubieran hecho los milagros que han sido hechos en ti, habría permanecido hasta el día de hoy.  </a:t>
            </a:r>
          </a:p>
        </p:txBody>
      </p:sp>
      <p:sp>
        <p:nvSpPr>
          <p:cNvPr id="145" name="Content Placeholder 11"/>
          <p:cNvSpPr txBox="1"/>
          <p:nvPr/>
        </p:nvSpPr>
        <p:spPr>
          <a:xfrm>
            <a:off x="6256543" y="2179206"/>
            <a:ext cx="5090161" cy="416242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96111">
              <a:lnSpc>
                <a:spcPct val="90000"/>
              </a:lnSpc>
              <a:spcBef>
                <a:spcPts val="900"/>
              </a:spcBef>
              <a:defRPr sz="2352">
                <a:latin typeface="Cambria"/>
                <a:ea typeface="Cambria"/>
                <a:cs typeface="Cambria"/>
                <a:sym typeface="Cambria"/>
              </a:defRPr>
            </a:pPr>
            <a:r>
              <a:t>VP</a:t>
            </a:r>
            <a:endParaRPr sz="2744"/>
          </a:p>
          <a:p>
            <a:pPr defTabSz="896111">
              <a:lnSpc>
                <a:spcPct val="90000"/>
              </a:lnSpc>
              <a:spcBef>
                <a:spcPts val="900"/>
              </a:spcBef>
              <a:defRPr sz="2352">
                <a:latin typeface="Cambria"/>
                <a:ea typeface="Cambria"/>
                <a:cs typeface="Cambria"/>
                <a:sym typeface="Cambria"/>
              </a:defRPr>
            </a:pPr>
          </a:p>
          <a:p>
            <a:pPr defTabSz="896111">
              <a:lnSpc>
                <a:spcPct val="90000"/>
              </a:lnSpc>
              <a:spcBef>
                <a:spcPts val="900"/>
              </a:spcBef>
              <a:defRPr sz="2156">
                <a:latin typeface="Cambria"/>
                <a:ea typeface="Cambria"/>
                <a:cs typeface="Cambria"/>
                <a:sym typeface="Cambria"/>
              </a:defRPr>
            </a:pPr>
            <a:r>
              <a:t>22 Pero les digo que en el día del juicio el castigo para ustedes será peor que para la gente de Tiro y Sidón. </a:t>
            </a:r>
          </a:p>
          <a:p>
            <a:pPr defTabSz="896111">
              <a:lnSpc>
                <a:spcPct val="90000"/>
              </a:lnSpc>
              <a:spcBef>
                <a:spcPts val="900"/>
              </a:spcBef>
              <a:defRPr sz="2156">
                <a:latin typeface="Cambria"/>
                <a:ea typeface="Cambria"/>
                <a:cs typeface="Cambria"/>
                <a:sym typeface="Cambria"/>
              </a:defRPr>
            </a:pPr>
          </a:p>
          <a:p>
            <a:pPr defTabSz="896111">
              <a:lnSpc>
                <a:spcPct val="90000"/>
              </a:lnSpc>
              <a:spcBef>
                <a:spcPts val="900"/>
              </a:spcBef>
              <a:defRPr sz="2156">
                <a:latin typeface="Cambria"/>
                <a:ea typeface="Cambria"/>
                <a:cs typeface="Cambria"/>
                <a:sym typeface="Cambria"/>
              </a:defRPr>
            </a:pPr>
            <a:r>
              <a:t>23 Y tú, Cafarnaúm, ¿crees que serás levantado hasta el cielo? ¡Bajarás hasta lo más hondo del abismo! Porque si en Sodoma se hubieran hecho los milagros que se han hecho en ti, esa ciudad habría permanecido hasta el día de hoy. </a:t>
            </a:r>
          </a:p>
        </p:txBody>
      </p:sp>
      <p:pic>
        <p:nvPicPr>
          <p:cNvPr id="146"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
        <p:nvSpPr>
          <p:cNvPr id="147" name="TextBox 1"/>
          <p:cNvSpPr txBox="1"/>
          <p:nvPr/>
        </p:nvSpPr>
        <p:spPr>
          <a:xfrm>
            <a:off x="5040488" y="1251052"/>
            <a:ext cx="4238341" cy="4521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11.22-23</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 name="Picture 8" descr="Picture 8"/>
          <p:cNvPicPr>
            <a:picLocks noChangeAspect="1"/>
          </p:cNvPicPr>
          <p:nvPr/>
        </p:nvPicPr>
        <p:blipFill>
          <a:blip r:embed="rId2">
            <a:extLst/>
          </a:blip>
          <a:srcRect l="0" t="0" r="0" b="14084"/>
          <a:stretch>
            <a:fillRect/>
          </a:stretch>
        </p:blipFill>
        <p:spPr>
          <a:xfrm>
            <a:off x="0" y="73572"/>
            <a:ext cx="12192000" cy="5891985"/>
          </a:xfrm>
          <a:prstGeom prst="rect">
            <a:avLst/>
          </a:prstGeom>
          <a:ln w="12700">
            <a:miter lim="400000"/>
          </a:ln>
        </p:spPr>
      </p:pic>
      <p:sp>
        <p:nvSpPr>
          <p:cNvPr id="150" name="Content Placeholder 10"/>
          <p:cNvSpPr txBox="1"/>
          <p:nvPr>
            <p:ph type="body" sz="half" idx="1"/>
          </p:nvPr>
        </p:nvSpPr>
        <p:spPr>
          <a:xfrm>
            <a:off x="838200" y="2179205"/>
            <a:ext cx="5181600" cy="4162427"/>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24 Por tanto os digo que en el día del juicio será más tolerable el castigo para la tierra de Sodoma que para ti».</a:t>
            </a:r>
          </a:p>
        </p:txBody>
      </p:sp>
      <p:sp>
        <p:nvSpPr>
          <p:cNvPr id="151" name="Content Placeholder 11"/>
          <p:cNvSpPr txBox="1"/>
          <p:nvPr/>
        </p:nvSpPr>
        <p:spPr>
          <a:xfrm>
            <a:off x="6256543" y="2179206"/>
            <a:ext cx="5090161" cy="416242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200">
                <a:latin typeface="Cambria"/>
                <a:ea typeface="Cambria"/>
                <a:cs typeface="Cambria"/>
                <a:sym typeface="Cambria"/>
              </a:defRPr>
            </a:pPr>
            <a:r>
              <a:t>24 Pero les digo que en el día del juicio el castigo para ti será peor que para la región de Sodoma».</a:t>
            </a:r>
          </a:p>
        </p:txBody>
      </p:sp>
      <p:pic>
        <p:nvPicPr>
          <p:cNvPr id="152"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
        <p:nvSpPr>
          <p:cNvPr id="153" name="TextBox 1"/>
          <p:cNvSpPr txBox="1"/>
          <p:nvPr/>
        </p:nvSpPr>
        <p:spPr>
          <a:xfrm>
            <a:off x="5040488" y="1251052"/>
            <a:ext cx="4238341" cy="4521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11.24</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Picture 5" descr="Picture 5"/>
          <p:cNvPicPr>
            <a:picLocks noChangeAspect="1"/>
          </p:cNvPicPr>
          <p:nvPr/>
        </p:nvPicPr>
        <p:blipFill>
          <a:blip r:embed="rId2">
            <a:extLst/>
          </a:blip>
          <a:srcRect l="0" t="0" r="0" b="14071"/>
          <a:stretch>
            <a:fillRect/>
          </a:stretch>
        </p:blipFill>
        <p:spPr>
          <a:xfrm>
            <a:off x="18" y="1281"/>
            <a:ext cx="12191982" cy="5893000"/>
          </a:xfrm>
          <a:prstGeom prst="rect">
            <a:avLst/>
          </a:prstGeom>
          <a:ln w="12700">
            <a:miter lim="400000"/>
          </a:ln>
        </p:spPr>
      </p:pic>
      <p:sp>
        <p:nvSpPr>
          <p:cNvPr id="156" name="Content Placeholder 7"/>
          <p:cNvSpPr txBox="1"/>
          <p:nvPr>
            <p:ph type="body" idx="1"/>
          </p:nvPr>
        </p:nvSpPr>
        <p:spPr>
          <a:xfrm>
            <a:off x="838200" y="2152741"/>
            <a:ext cx="10515600" cy="3914777"/>
          </a:xfrm>
          <a:prstGeom prst="rect">
            <a:avLst/>
          </a:prstGeom>
        </p:spPr>
        <p:txBody>
          <a:bodyPr anchor="ctr"/>
          <a:lstStyle/>
          <a:p>
            <a:pPr>
              <a:defRPr>
                <a:latin typeface="Cambria"/>
                <a:ea typeface="Cambria"/>
                <a:cs typeface="Cambria"/>
                <a:sym typeface="Cambria"/>
              </a:defRPr>
            </a:pPr>
            <a:r>
              <a:t>Esta lección presenta a Juan el Bautista como ejemplo del creyente que enfrenta adversidades y sufre por causa de su fe.</a:t>
            </a:r>
          </a:p>
          <a:p>
            <a:pPr>
              <a:defRPr>
                <a:latin typeface="Cambria"/>
                <a:ea typeface="Cambria"/>
                <a:cs typeface="Cambria"/>
                <a:sym typeface="Cambria"/>
              </a:defRPr>
            </a:pPr>
            <a:r>
              <a:t>Hasta las personas más consagradas a Dios enfrentan momentos de duda, temor e incertidumbre.</a:t>
            </a:r>
          </a:p>
          <a:p>
            <a:pPr>
              <a:defRPr>
                <a:latin typeface="Cambria"/>
                <a:ea typeface="Cambria"/>
                <a:cs typeface="Cambria"/>
                <a:sym typeface="Cambria"/>
              </a:defRPr>
            </a:pPr>
            <a:r>
              <a:t>Cada persona, al nivel individual, debe tomar su propia decisión de fe. Es necesario que cada cual experimente la realidad de Dios en su vida. </a:t>
            </a:r>
          </a:p>
        </p:txBody>
      </p:sp>
      <p:pic>
        <p:nvPicPr>
          <p:cNvPr id="157"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9" name="Picture 5" descr="Picture 5"/>
          <p:cNvPicPr>
            <a:picLocks noChangeAspect="1"/>
          </p:cNvPicPr>
          <p:nvPr/>
        </p:nvPicPr>
        <p:blipFill>
          <a:blip r:embed="rId2">
            <a:extLst/>
          </a:blip>
          <a:srcRect l="0" t="0" r="0" b="14071"/>
          <a:stretch>
            <a:fillRect/>
          </a:stretch>
        </p:blipFill>
        <p:spPr>
          <a:xfrm>
            <a:off x="18" y="1281"/>
            <a:ext cx="12191982" cy="5893000"/>
          </a:xfrm>
          <a:prstGeom prst="rect">
            <a:avLst/>
          </a:prstGeom>
          <a:ln w="12700">
            <a:miter lim="400000"/>
          </a:ln>
        </p:spPr>
      </p:pic>
      <p:sp>
        <p:nvSpPr>
          <p:cNvPr id="160" name="Content Placeholder 7"/>
          <p:cNvSpPr txBox="1"/>
          <p:nvPr>
            <p:ph type="body" idx="1"/>
          </p:nvPr>
        </p:nvSpPr>
        <p:spPr>
          <a:xfrm>
            <a:off x="838200" y="2193925"/>
            <a:ext cx="10515600" cy="3914775"/>
          </a:xfrm>
          <a:prstGeom prst="rect">
            <a:avLst/>
          </a:prstGeom>
        </p:spPr>
        <p:txBody>
          <a:bodyPr anchor="ctr"/>
          <a:lstStyle/>
          <a:p>
            <a:pPr>
              <a:defRPr>
                <a:latin typeface="Cambria"/>
                <a:ea typeface="Cambria"/>
                <a:cs typeface="Cambria"/>
                <a:sym typeface="Cambria"/>
              </a:defRPr>
            </a:pPr>
            <a:r>
              <a:t>Dios no le tiene temor a nuestras dudas. Jesús mismo nos llama a examinar su ministerio antes de tomar una decisión.</a:t>
            </a:r>
          </a:p>
          <a:p>
            <a:pPr>
              <a:defRPr>
                <a:latin typeface="Cambria"/>
                <a:ea typeface="Cambria"/>
                <a:cs typeface="Cambria"/>
                <a:sym typeface="Cambria"/>
              </a:defRPr>
            </a:pPr>
            <a:r>
              <a:t>Jesús nos advierte que enfrentaremos violencia y nos enseña que, para vencer esa oposición, debemos mostrar temple, fidelidad y carácter. </a:t>
            </a:r>
          </a:p>
          <a:p>
            <a:pPr>
              <a:defRPr>
                <a:latin typeface="Cambria"/>
                <a:ea typeface="Cambria"/>
                <a:cs typeface="Cambria"/>
                <a:sym typeface="Cambria"/>
              </a:defRPr>
            </a:pPr>
            <a:r>
              <a:t>Todo esto nos prepara para enfrentar el mensaje de la cruz. Allí Jesús enfrentó la violencia para acabar con toda la violencia; sufrió la muerte que vence todas las muertes.</a:t>
            </a:r>
          </a:p>
        </p:txBody>
      </p:sp>
      <p:pic>
        <p:nvPicPr>
          <p:cNvPr id="161"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3" name="Picture 2" descr="Picture 2"/>
          <p:cNvPicPr>
            <a:picLocks noChangeAspect="1"/>
          </p:cNvPicPr>
          <p:nvPr/>
        </p:nvPicPr>
        <p:blipFill>
          <a:blip r:embed="rId2">
            <a:extLst/>
          </a:blip>
          <a:srcRect l="0" t="0" r="0" b="14049"/>
          <a:stretch>
            <a:fillRect/>
          </a:stretch>
        </p:blipFill>
        <p:spPr>
          <a:xfrm>
            <a:off x="18" y="1281"/>
            <a:ext cx="12191982" cy="5894422"/>
          </a:xfrm>
          <a:prstGeom prst="rect">
            <a:avLst/>
          </a:prstGeom>
          <a:ln w="12700">
            <a:miter lim="400000"/>
          </a:ln>
        </p:spPr>
      </p:pic>
      <p:sp>
        <p:nvSpPr>
          <p:cNvPr id="164" name="Content Placeholder 4"/>
          <p:cNvSpPr txBox="1"/>
          <p:nvPr>
            <p:ph type="body" idx="1"/>
          </p:nvPr>
        </p:nvSpPr>
        <p:spPr>
          <a:xfrm>
            <a:off x="838200" y="2000249"/>
            <a:ext cx="10515600" cy="3943352"/>
          </a:xfrm>
          <a:prstGeom prst="rect">
            <a:avLst/>
          </a:prstGeom>
        </p:spPr>
        <p:txBody>
          <a:bodyPr anchor="ctr"/>
          <a:lstStyle>
            <a:lvl1pPr marL="0" indent="0">
              <a:buSzTx/>
              <a:buNone/>
              <a:defRPr>
                <a:latin typeface="Cambria"/>
                <a:ea typeface="Cambria"/>
                <a:cs typeface="Cambria"/>
                <a:sym typeface="Cambria"/>
              </a:defRPr>
            </a:lvl1pPr>
          </a:lstStyle>
          <a:p>
            <a:pPr/>
            <a:r>
              <a:t>Dios de toda verdad, venimos a ti sabiendo que conoces lo profundo de nuestros corazones. Tú sabes cuando tenemos miedo, cuando el temor nos paraliza y cuando carecemos de valor para enfrentar las consecuencias de nuestra fe. Te pedimos que nos enseñes a vivir con integridad y valentía. Te pedimos, oh Dios, que nos des valor para enfrentar el mal. En el nombre Jesucristo oramos. Amén.</a:t>
            </a:r>
          </a:p>
        </p:txBody>
      </p:sp>
      <p:pic>
        <p:nvPicPr>
          <p:cNvPr id="165"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5" descr="Picture 5"/>
          <p:cNvPicPr>
            <a:picLocks noChangeAspect="1"/>
          </p:cNvPicPr>
          <p:nvPr/>
        </p:nvPicPr>
        <p:blipFill>
          <a:blip r:embed="rId2">
            <a:extLst/>
          </a:blip>
          <a:srcRect l="0" t="0" r="0" b="14263"/>
          <a:stretch>
            <a:fillRect/>
          </a:stretch>
        </p:blipFill>
        <p:spPr>
          <a:xfrm>
            <a:off x="0" y="-1"/>
            <a:ext cx="12192000" cy="5879798"/>
          </a:xfrm>
          <a:prstGeom prst="rect">
            <a:avLst/>
          </a:prstGeom>
          <a:ln w="12700">
            <a:miter lim="400000"/>
          </a:ln>
        </p:spPr>
      </p:pic>
      <p:sp>
        <p:nvSpPr>
          <p:cNvPr id="100" name="Content Placeholder 7"/>
          <p:cNvSpPr txBox="1"/>
          <p:nvPr>
            <p:ph type="body" idx="1"/>
          </p:nvPr>
        </p:nvSpPr>
        <p:spPr>
          <a:xfrm>
            <a:off x="838200" y="1629567"/>
            <a:ext cx="10515601" cy="3929066"/>
          </a:xfrm>
          <a:prstGeom prst="rect">
            <a:avLst/>
          </a:prstGeom>
        </p:spPr>
        <p:txBody>
          <a:bodyPr anchor="ctr"/>
          <a:lstStyle/>
          <a:p>
            <a:pPr>
              <a:defRPr sz="2400">
                <a:latin typeface="Cambria"/>
                <a:ea typeface="Cambria"/>
                <a:cs typeface="Cambria"/>
                <a:sym typeface="Cambria"/>
              </a:defRPr>
            </a:pPr>
            <a:r>
              <a:t>Presentar a Juan el Bautista como ejemplo del creyente que enfrenta adversidades y sufre por causa de su fe.</a:t>
            </a:r>
          </a:p>
          <a:p>
            <a:pPr>
              <a:defRPr sz="2400">
                <a:latin typeface="Cambria"/>
                <a:ea typeface="Cambria"/>
                <a:cs typeface="Cambria"/>
                <a:sym typeface="Cambria"/>
              </a:defRPr>
            </a:pPr>
            <a:r>
              <a:t>Advertir que las personas creyentes siempre enfrentarán oposición y hostilidad por causa de su fe.</a:t>
            </a:r>
          </a:p>
          <a:p>
            <a:pPr>
              <a:defRPr sz="2400">
                <a:latin typeface="Cambria"/>
                <a:ea typeface="Cambria"/>
                <a:cs typeface="Cambria"/>
                <a:sym typeface="Cambria"/>
              </a:defRPr>
            </a:pPr>
            <a:r>
              <a:t>Exhortar a cada estudiante a tomar la opción del reino de Dios y a permanecer fieles a Dios aun en medio de la adversidad. </a:t>
            </a:r>
          </a:p>
        </p:txBody>
      </p:sp>
      <p:pic>
        <p:nvPicPr>
          <p:cNvPr id="101"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13" descr="Picture 13"/>
          <p:cNvPicPr>
            <a:picLocks noChangeAspect="1"/>
          </p:cNvPicPr>
          <p:nvPr/>
        </p:nvPicPr>
        <p:blipFill>
          <a:blip r:embed="rId2">
            <a:extLst/>
          </a:blip>
          <a:srcRect l="0" t="0" r="0" b="16105"/>
          <a:stretch>
            <a:fillRect/>
          </a:stretch>
        </p:blipFill>
        <p:spPr>
          <a:xfrm>
            <a:off x="0" y="-3"/>
            <a:ext cx="12192000" cy="5753496"/>
          </a:xfrm>
          <a:prstGeom prst="rect">
            <a:avLst/>
          </a:prstGeom>
          <a:ln w="12700">
            <a:miter lim="400000"/>
          </a:ln>
        </p:spPr>
      </p:pic>
      <p:sp>
        <p:nvSpPr>
          <p:cNvPr id="104" name="Content Placeholder 15"/>
          <p:cNvSpPr txBox="1"/>
          <p:nvPr>
            <p:ph type="body" idx="1"/>
          </p:nvPr>
        </p:nvSpPr>
        <p:spPr>
          <a:xfrm>
            <a:off x="838200" y="2296241"/>
            <a:ext cx="10515601" cy="3943349"/>
          </a:xfrm>
          <a:prstGeom prst="rect">
            <a:avLst/>
          </a:prstGeom>
        </p:spPr>
        <p:txBody>
          <a:bodyPr anchor="ctr"/>
          <a:lstStyle/>
          <a:p>
            <a:pPr>
              <a:defRPr sz="2400">
                <a:latin typeface="Cambria"/>
                <a:ea typeface="Cambria"/>
                <a:cs typeface="Cambria"/>
                <a:sym typeface="Cambria"/>
              </a:defRPr>
            </a:pPr>
            <a:r>
              <a:rPr b="1"/>
              <a:t>Caña: </a:t>
            </a:r>
            <a:r>
              <a:rPr i="1"/>
              <a:t>Planta con tallo hueco y flexible que crece hasta tres o cuatro metros (12 a 15 pies) de altura. Se cría en parajes húmedos.</a:t>
            </a:r>
            <a:endParaRPr i="1"/>
          </a:p>
          <a:p>
            <a:pPr>
              <a:defRPr sz="2400">
                <a:latin typeface="Cambria"/>
                <a:ea typeface="Cambria"/>
                <a:cs typeface="Cambria"/>
                <a:sym typeface="Cambria"/>
              </a:defRPr>
            </a:pPr>
            <a:r>
              <a:rPr b="1"/>
              <a:t>Elías: </a:t>
            </a:r>
            <a:r>
              <a:rPr i="1"/>
              <a:t>Profeta de Israel que no conoció la muerte, pues fue arrebatado al cielo en un torbellino (2 R 2.11). Por esta razón, algunas personas judías esperaban su regreso al final de los tiempos.</a:t>
            </a:r>
            <a:endParaRPr i="1"/>
          </a:p>
          <a:p>
            <a:pPr>
              <a:defRPr sz="2400">
                <a:latin typeface="Cambria"/>
                <a:ea typeface="Cambria"/>
                <a:cs typeface="Cambria"/>
                <a:sym typeface="Cambria"/>
              </a:defRPr>
            </a:pPr>
            <a:r>
              <a:rPr b="1"/>
              <a:t>Ay: </a:t>
            </a:r>
            <a:r>
              <a:rPr i="1"/>
              <a:t>Expresión de dolor que caracteriza las profecías de juicio más severas.</a:t>
            </a:r>
            <a:endParaRPr i="1"/>
          </a:p>
          <a:p>
            <a:pPr>
              <a:defRPr sz="2400">
                <a:latin typeface="Cambria"/>
                <a:ea typeface="Cambria"/>
                <a:cs typeface="Cambria"/>
                <a:sym typeface="Cambria"/>
              </a:defRPr>
            </a:pPr>
            <a:r>
              <a:rPr b="1"/>
              <a:t>Hades: </a:t>
            </a:r>
            <a:r>
              <a:rPr i="1"/>
              <a:t>Hades era una divinidad griega, conocida como Plutón en Roma, que gobernaba el inframundo. En la Biblia, la palabra «hades» aparece como sinónimo de «infierno».</a:t>
            </a:r>
            <a:endParaRPr b="1"/>
          </a:p>
          <a:p>
            <a:pPr>
              <a:defRPr sz="2400">
                <a:latin typeface="Cambria"/>
                <a:ea typeface="Cambria"/>
                <a:cs typeface="Cambria"/>
                <a:sym typeface="Cambria"/>
              </a:defRPr>
            </a:pPr>
            <a:r>
              <a:rPr b="1"/>
              <a:t>Sodoma: </a:t>
            </a:r>
            <a:r>
              <a:rPr i="1"/>
              <a:t>Ciudad que recibió castigo de Dios, de acuerdo con Génesis 19.</a:t>
            </a:r>
          </a:p>
        </p:txBody>
      </p:sp>
      <p:pic>
        <p:nvPicPr>
          <p:cNvPr id="105"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Picture 8" descr="Picture 8"/>
          <p:cNvPicPr>
            <a:picLocks noChangeAspect="1"/>
          </p:cNvPicPr>
          <p:nvPr/>
        </p:nvPicPr>
        <p:blipFill>
          <a:blip r:embed="rId2">
            <a:extLst/>
          </a:blip>
          <a:srcRect l="0" t="0" r="0" b="14076"/>
          <a:stretch>
            <a:fillRect/>
          </a:stretch>
        </p:blipFill>
        <p:spPr>
          <a:xfrm>
            <a:off x="0" y="0"/>
            <a:ext cx="12192000" cy="5892549"/>
          </a:xfrm>
          <a:prstGeom prst="rect">
            <a:avLst/>
          </a:prstGeom>
          <a:ln w="12700">
            <a:miter lim="400000"/>
          </a:ln>
        </p:spPr>
      </p:pic>
      <p:sp>
        <p:nvSpPr>
          <p:cNvPr id="108" name="Content Placeholder 10"/>
          <p:cNvSpPr txBox="1"/>
          <p:nvPr>
            <p:ph type="body" sz="half" idx="1"/>
          </p:nvPr>
        </p:nvSpPr>
        <p:spPr>
          <a:xfrm>
            <a:off x="838200" y="2204954"/>
            <a:ext cx="5181600" cy="4162428"/>
          </a:xfrm>
          <a:prstGeom prst="rect">
            <a:avLst/>
          </a:prstGeom>
        </p:spPr>
        <p:txBody>
          <a:bodyPr/>
          <a:lstStyle/>
          <a:p>
            <a:pPr marL="0" indent="0" defTabSz="813816">
              <a:spcBef>
                <a:spcPts val="800"/>
              </a:spcBef>
              <a:buSzTx/>
              <a:buNone/>
              <a:defRPr sz="2136">
                <a:latin typeface="Cambria"/>
                <a:ea typeface="Cambria"/>
                <a:cs typeface="Cambria"/>
                <a:sym typeface="Cambria"/>
              </a:defRPr>
            </a:pPr>
            <a:r>
              <a:t>RVR</a:t>
            </a:r>
          </a:p>
          <a:p>
            <a:pPr marL="0" indent="0" defTabSz="813816">
              <a:spcBef>
                <a:spcPts val="800"/>
              </a:spcBef>
              <a:buSzTx/>
              <a:buNone/>
              <a:defRPr sz="2136">
                <a:latin typeface="Cambria"/>
                <a:ea typeface="Cambria"/>
                <a:cs typeface="Cambria"/>
                <a:sym typeface="Cambria"/>
              </a:defRPr>
            </a:pPr>
          </a:p>
          <a:p>
            <a:pPr marL="0" indent="0" defTabSz="813816">
              <a:spcBef>
                <a:spcPts val="800"/>
              </a:spcBef>
              <a:buSzTx/>
              <a:buNone/>
              <a:defRPr sz="2136">
                <a:latin typeface="Cambria"/>
                <a:ea typeface="Cambria"/>
                <a:cs typeface="Cambria"/>
                <a:sym typeface="Cambria"/>
              </a:defRPr>
            </a:pPr>
            <a:r>
              <a:t>7  Mientras ellos se iban, comenzó Jesús a hablar de Juan a la gente: «¿Qué salisteis a ver al desierto? ¿Una caña sacudida por el viento? </a:t>
            </a:r>
          </a:p>
          <a:p>
            <a:pPr marL="0" indent="0" defTabSz="813816">
              <a:spcBef>
                <a:spcPts val="800"/>
              </a:spcBef>
              <a:buSzTx/>
              <a:buNone/>
              <a:defRPr sz="2136">
                <a:latin typeface="Cambria"/>
                <a:ea typeface="Cambria"/>
                <a:cs typeface="Cambria"/>
                <a:sym typeface="Cambria"/>
              </a:defRPr>
            </a:pPr>
          </a:p>
          <a:p>
            <a:pPr marL="0" indent="0" defTabSz="813816">
              <a:spcBef>
                <a:spcPts val="800"/>
              </a:spcBef>
              <a:buSzTx/>
              <a:buNone/>
              <a:defRPr sz="2136">
                <a:latin typeface="Cambria"/>
                <a:ea typeface="Cambria"/>
                <a:cs typeface="Cambria"/>
                <a:sym typeface="Cambria"/>
              </a:defRPr>
            </a:pPr>
            <a:r>
              <a:t>8 ¿O qué salisteis a ver? ¿A un hombre cubierto de vestiduras delicadas? Los que llevan vestiduras delicadas, en las casas de los reyes están. </a:t>
            </a:r>
          </a:p>
        </p:txBody>
      </p:sp>
      <p:sp>
        <p:nvSpPr>
          <p:cNvPr id="109" name="Content Placeholder 11"/>
          <p:cNvSpPr txBox="1"/>
          <p:nvPr/>
        </p:nvSpPr>
        <p:spPr>
          <a:xfrm>
            <a:off x="6217920" y="2204954"/>
            <a:ext cx="5090161" cy="416242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100">
                <a:latin typeface="Cambria"/>
                <a:ea typeface="Cambria"/>
                <a:cs typeface="Cambria"/>
                <a:sym typeface="Cambria"/>
              </a:defRPr>
            </a:pPr>
            <a:r>
              <a:t>7 Cuando ellos se fueron, Jesús comenzó a hablar a la gente acerca de Juan, diciendo: «¿Qué salieron ustedes a ver al desierto? ¿Una caña sacudida por el viento? </a:t>
            </a:r>
          </a:p>
          <a:p>
            <a:pPr>
              <a:lnSpc>
                <a:spcPct val="90000"/>
              </a:lnSpc>
              <a:spcBef>
                <a:spcPts val="1000"/>
              </a:spcBef>
              <a:defRPr sz="2100">
                <a:latin typeface="Cambria"/>
                <a:ea typeface="Cambria"/>
                <a:cs typeface="Cambria"/>
                <a:sym typeface="Cambria"/>
              </a:defRPr>
            </a:pPr>
          </a:p>
          <a:p>
            <a:pPr>
              <a:lnSpc>
                <a:spcPct val="90000"/>
              </a:lnSpc>
              <a:spcBef>
                <a:spcPts val="1000"/>
              </a:spcBef>
              <a:defRPr sz="2100">
                <a:latin typeface="Cambria"/>
                <a:ea typeface="Cambria"/>
                <a:cs typeface="Cambria"/>
                <a:sym typeface="Cambria"/>
              </a:defRPr>
            </a:pPr>
            <a:r>
              <a:t>8 Y si no, ¿qué salieron a ver? ¿Un hombre vestido lujosamente? Ustedes saben que los que se visten lujosamente están en las casas de los reyes. </a:t>
            </a:r>
          </a:p>
        </p:txBody>
      </p:sp>
      <p:sp>
        <p:nvSpPr>
          <p:cNvPr id="110" name="TextBox 1"/>
          <p:cNvSpPr txBox="1"/>
          <p:nvPr/>
        </p:nvSpPr>
        <p:spPr>
          <a:xfrm>
            <a:off x="5049958" y="1168025"/>
            <a:ext cx="3414127" cy="4521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11.7-8</a:t>
            </a:r>
          </a:p>
        </p:txBody>
      </p:sp>
      <p:pic>
        <p:nvPicPr>
          <p:cNvPr id="111" name="Image" descr="Image"/>
          <p:cNvPicPr>
            <a:picLocks noChangeAspect="1"/>
          </p:cNvPicPr>
          <p:nvPr/>
        </p:nvPicPr>
        <p:blipFill>
          <a:blip r:embed="rId3">
            <a:extLst/>
          </a:blip>
          <a:stretch>
            <a:fillRect/>
          </a:stretch>
        </p:blipFill>
        <p:spPr>
          <a:xfrm>
            <a:off x="10374118" y="6105795"/>
            <a:ext cx="1745828" cy="623266"/>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Picture 8" descr="Picture 8"/>
          <p:cNvPicPr>
            <a:picLocks noChangeAspect="1"/>
          </p:cNvPicPr>
          <p:nvPr/>
        </p:nvPicPr>
        <p:blipFill>
          <a:blip r:embed="rId2">
            <a:extLst/>
          </a:blip>
          <a:srcRect l="0" t="0" r="0" b="13834"/>
          <a:stretch>
            <a:fillRect/>
          </a:stretch>
        </p:blipFill>
        <p:spPr>
          <a:xfrm>
            <a:off x="0" y="73572"/>
            <a:ext cx="12192000" cy="5909134"/>
          </a:xfrm>
          <a:prstGeom prst="rect">
            <a:avLst/>
          </a:prstGeom>
          <a:ln w="12700">
            <a:miter lim="400000"/>
          </a:ln>
        </p:spPr>
      </p:pic>
      <p:sp>
        <p:nvSpPr>
          <p:cNvPr id="114" name="Content Placeholder 10"/>
          <p:cNvSpPr txBox="1"/>
          <p:nvPr>
            <p:ph type="body" sz="half" idx="1"/>
          </p:nvPr>
        </p:nvSpPr>
        <p:spPr>
          <a:xfrm>
            <a:off x="838200" y="2204954"/>
            <a:ext cx="5181600" cy="4162428"/>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9 Pero ¿qué salisteis a ver? ¿A un profeta? Sí, os digo, y más que profeta, </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10 porque éste es de quien está escrito: »“Yo envío mi mensajero delante de ti, el cual preparará tu camino delante de ti.”</a:t>
            </a:r>
          </a:p>
        </p:txBody>
      </p:sp>
      <p:sp>
        <p:nvSpPr>
          <p:cNvPr id="115" name="Content Placeholder 11"/>
          <p:cNvSpPr txBox="1"/>
          <p:nvPr/>
        </p:nvSpPr>
        <p:spPr>
          <a:xfrm>
            <a:off x="6217920" y="2204954"/>
            <a:ext cx="5090161" cy="416242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9 En fin, ¿a qué salieron? ¿A ver a un profeta? Sí, de veras, y a uno que es mucho más que profeta. </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10 Juan es aquel de quien dice la Escritura: »“Yo envío mi mensajero delante de ti, para que te prepare el camino.”</a:t>
            </a:r>
          </a:p>
        </p:txBody>
      </p:sp>
      <p:sp>
        <p:nvSpPr>
          <p:cNvPr id="116" name="TextBox 1"/>
          <p:cNvSpPr txBox="1"/>
          <p:nvPr/>
        </p:nvSpPr>
        <p:spPr>
          <a:xfrm>
            <a:off x="5040488" y="1251052"/>
            <a:ext cx="4238341" cy="4521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11.9-10</a:t>
            </a:r>
          </a:p>
        </p:txBody>
      </p:sp>
      <p:pic>
        <p:nvPicPr>
          <p:cNvPr id="117"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Picture 8" descr="Picture 8"/>
          <p:cNvPicPr>
            <a:picLocks noChangeAspect="1"/>
          </p:cNvPicPr>
          <p:nvPr/>
        </p:nvPicPr>
        <p:blipFill>
          <a:blip r:embed="rId2">
            <a:extLst/>
          </a:blip>
          <a:srcRect l="0" t="0" r="0" b="14084"/>
          <a:stretch>
            <a:fillRect/>
          </a:stretch>
        </p:blipFill>
        <p:spPr>
          <a:xfrm>
            <a:off x="0" y="73572"/>
            <a:ext cx="12192000" cy="5891985"/>
          </a:xfrm>
          <a:prstGeom prst="rect">
            <a:avLst/>
          </a:prstGeom>
          <a:ln w="12700">
            <a:miter lim="400000"/>
          </a:ln>
        </p:spPr>
      </p:pic>
      <p:sp>
        <p:nvSpPr>
          <p:cNvPr id="120" name="Content Placeholder 10"/>
          <p:cNvSpPr txBox="1"/>
          <p:nvPr>
            <p:ph type="body" sz="half" idx="1"/>
          </p:nvPr>
        </p:nvSpPr>
        <p:spPr>
          <a:xfrm>
            <a:off x="838200" y="2204954"/>
            <a:ext cx="5181600" cy="4162428"/>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11 »De cierto os digo que entre los que nacen de mujer no se ha levantado otro mayor que Juan el Bautista; y, sin embargo, el más pequeño en el reino de los cielos es mayor que él.</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12 »Desde los días de Juan el Bautista hasta ahora, el reino de los cielos sufre violencia, y los violentos lo arrebatan. </a:t>
            </a:r>
          </a:p>
        </p:txBody>
      </p:sp>
      <p:sp>
        <p:nvSpPr>
          <p:cNvPr id="121" name="Content Placeholder 11"/>
          <p:cNvSpPr txBox="1"/>
          <p:nvPr/>
        </p:nvSpPr>
        <p:spPr>
          <a:xfrm>
            <a:off x="6217920" y="2204954"/>
            <a:ext cx="5090161" cy="416242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59536">
              <a:lnSpc>
                <a:spcPct val="90000"/>
              </a:lnSpc>
              <a:spcBef>
                <a:spcPts val="900"/>
              </a:spcBef>
              <a:defRPr sz="2256">
                <a:latin typeface="Cambria"/>
                <a:ea typeface="Cambria"/>
                <a:cs typeface="Cambria"/>
                <a:sym typeface="Cambria"/>
              </a:defRPr>
            </a:pPr>
            <a:r>
              <a:t>VP</a:t>
            </a:r>
            <a:endParaRPr sz="2632"/>
          </a:p>
          <a:p>
            <a:pPr defTabSz="859536">
              <a:lnSpc>
                <a:spcPct val="90000"/>
              </a:lnSpc>
              <a:spcBef>
                <a:spcPts val="900"/>
              </a:spcBef>
              <a:defRPr sz="2256">
                <a:latin typeface="Cambria"/>
                <a:ea typeface="Cambria"/>
                <a:cs typeface="Cambria"/>
                <a:sym typeface="Cambria"/>
              </a:defRPr>
            </a:pPr>
          </a:p>
          <a:p>
            <a:pPr defTabSz="859536">
              <a:lnSpc>
                <a:spcPct val="90000"/>
              </a:lnSpc>
              <a:spcBef>
                <a:spcPts val="900"/>
              </a:spcBef>
              <a:defRPr sz="2256">
                <a:latin typeface="Cambria"/>
                <a:ea typeface="Cambria"/>
                <a:cs typeface="Cambria"/>
                <a:sym typeface="Cambria"/>
              </a:defRPr>
            </a:pPr>
            <a:r>
              <a:t>11 Les aseguro que, entre todos los hombres, ninguno ha sido más grande que Juan el Bautista; y, sin embargo, el más pequeño en el reino de los cielos es más grande que él.</a:t>
            </a:r>
          </a:p>
          <a:p>
            <a:pPr defTabSz="859536">
              <a:lnSpc>
                <a:spcPct val="90000"/>
              </a:lnSpc>
              <a:spcBef>
                <a:spcPts val="900"/>
              </a:spcBef>
              <a:defRPr sz="2256">
                <a:latin typeface="Cambria"/>
                <a:ea typeface="Cambria"/>
                <a:cs typeface="Cambria"/>
                <a:sym typeface="Cambria"/>
              </a:defRPr>
            </a:pPr>
          </a:p>
          <a:p>
            <a:pPr defTabSz="859536">
              <a:lnSpc>
                <a:spcPct val="90000"/>
              </a:lnSpc>
              <a:spcBef>
                <a:spcPts val="900"/>
              </a:spcBef>
              <a:defRPr sz="2256">
                <a:latin typeface="Cambria"/>
                <a:ea typeface="Cambria"/>
                <a:cs typeface="Cambria"/>
                <a:sym typeface="Cambria"/>
              </a:defRPr>
            </a:pPr>
            <a:r>
              <a:t>12 »Desde que vino Juan el Bautista hasta ahora, el reino de los cielos sufre violencia, y los que usan la fuerza pretenden acabar con él. </a:t>
            </a:r>
          </a:p>
        </p:txBody>
      </p:sp>
      <p:pic>
        <p:nvPicPr>
          <p:cNvPr id="122"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
        <p:nvSpPr>
          <p:cNvPr id="123" name="TextBox 1"/>
          <p:cNvSpPr txBox="1"/>
          <p:nvPr/>
        </p:nvSpPr>
        <p:spPr>
          <a:xfrm>
            <a:off x="5040488" y="1263927"/>
            <a:ext cx="4238341" cy="4521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11.11-12</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8" descr="Picture 8"/>
          <p:cNvPicPr>
            <a:picLocks noChangeAspect="1"/>
          </p:cNvPicPr>
          <p:nvPr/>
        </p:nvPicPr>
        <p:blipFill>
          <a:blip r:embed="rId2">
            <a:extLst/>
          </a:blip>
          <a:srcRect l="0" t="0" r="0" b="14084"/>
          <a:stretch>
            <a:fillRect/>
          </a:stretch>
        </p:blipFill>
        <p:spPr>
          <a:xfrm>
            <a:off x="0" y="73572"/>
            <a:ext cx="12192000" cy="5891985"/>
          </a:xfrm>
          <a:prstGeom prst="rect">
            <a:avLst/>
          </a:prstGeom>
          <a:ln w="12700">
            <a:miter lim="400000"/>
          </a:ln>
        </p:spPr>
      </p:pic>
      <p:sp>
        <p:nvSpPr>
          <p:cNvPr id="126" name="Content Placeholder 10"/>
          <p:cNvSpPr txBox="1"/>
          <p:nvPr>
            <p:ph type="body" sz="half" idx="1"/>
          </p:nvPr>
        </p:nvSpPr>
        <p:spPr>
          <a:xfrm>
            <a:off x="838200" y="2204954"/>
            <a:ext cx="5181600" cy="4162428"/>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13 Todos los profetas y la Ley profetizaron hasta Juan. </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14 Y si queréis recibirlo, él es aquel Elías que había de venir. </a:t>
            </a:r>
          </a:p>
        </p:txBody>
      </p:sp>
      <p:sp>
        <p:nvSpPr>
          <p:cNvPr id="127" name="Content Placeholder 11"/>
          <p:cNvSpPr txBox="1"/>
          <p:nvPr/>
        </p:nvSpPr>
        <p:spPr>
          <a:xfrm>
            <a:off x="6217920" y="2204954"/>
            <a:ext cx="5090161" cy="416242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13 Todos los profetas y la ley fueron sólo un anuncio del reino, hasta que vino Juan; </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14 y, si ustedes quieren aceptar esto, Juan es el profeta Elías que había de venir. </a:t>
            </a:r>
          </a:p>
        </p:txBody>
      </p:sp>
      <p:pic>
        <p:nvPicPr>
          <p:cNvPr id="128"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
        <p:nvSpPr>
          <p:cNvPr id="129" name="TextBox 1"/>
          <p:cNvSpPr txBox="1"/>
          <p:nvPr/>
        </p:nvSpPr>
        <p:spPr>
          <a:xfrm>
            <a:off x="5040488" y="1263927"/>
            <a:ext cx="4238341" cy="4521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11.13-14</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Picture 8" descr="Picture 8"/>
          <p:cNvPicPr>
            <a:picLocks noChangeAspect="1"/>
          </p:cNvPicPr>
          <p:nvPr/>
        </p:nvPicPr>
        <p:blipFill>
          <a:blip r:embed="rId2">
            <a:extLst/>
          </a:blip>
          <a:srcRect l="0" t="0" r="0" b="14084"/>
          <a:stretch>
            <a:fillRect/>
          </a:stretch>
        </p:blipFill>
        <p:spPr>
          <a:xfrm>
            <a:off x="0" y="73572"/>
            <a:ext cx="12192000" cy="5891985"/>
          </a:xfrm>
          <a:prstGeom prst="rect">
            <a:avLst/>
          </a:prstGeom>
          <a:ln w="12700">
            <a:miter lim="400000"/>
          </a:ln>
        </p:spPr>
      </p:pic>
      <p:sp>
        <p:nvSpPr>
          <p:cNvPr id="132" name="Content Placeholder 10"/>
          <p:cNvSpPr txBox="1"/>
          <p:nvPr>
            <p:ph type="body" sz="half" idx="1"/>
          </p:nvPr>
        </p:nvSpPr>
        <p:spPr>
          <a:xfrm>
            <a:off x="838200" y="2204954"/>
            <a:ext cx="5181600" cy="4162428"/>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15 El que tiene oídos para oír, oiga.</a:t>
            </a:r>
          </a:p>
        </p:txBody>
      </p:sp>
      <p:sp>
        <p:nvSpPr>
          <p:cNvPr id="133" name="Content Placeholder 11"/>
          <p:cNvSpPr txBox="1"/>
          <p:nvPr/>
        </p:nvSpPr>
        <p:spPr>
          <a:xfrm>
            <a:off x="6217920" y="2204954"/>
            <a:ext cx="5090161" cy="416242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15 Los que tienen oídos, oigan.</a:t>
            </a:r>
          </a:p>
        </p:txBody>
      </p:sp>
      <p:pic>
        <p:nvPicPr>
          <p:cNvPr id="134"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
        <p:nvSpPr>
          <p:cNvPr id="135" name="TextBox 1"/>
          <p:cNvSpPr txBox="1"/>
          <p:nvPr/>
        </p:nvSpPr>
        <p:spPr>
          <a:xfrm>
            <a:off x="5040488" y="1251052"/>
            <a:ext cx="4238341" cy="4521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11.15</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Picture 8" descr="Picture 8"/>
          <p:cNvPicPr>
            <a:picLocks noChangeAspect="1"/>
          </p:cNvPicPr>
          <p:nvPr/>
        </p:nvPicPr>
        <p:blipFill>
          <a:blip r:embed="rId2">
            <a:extLst/>
          </a:blip>
          <a:srcRect l="0" t="0" r="0" b="14084"/>
          <a:stretch>
            <a:fillRect/>
          </a:stretch>
        </p:blipFill>
        <p:spPr>
          <a:xfrm>
            <a:off x="0" y="73572"/>
            <a:ext cx="12192000" cy="5891985"/>
          </a:xfrm>
          <a:prstGeom prst="rect">
            <a:avLst/>
          </a:prstGeom>
          <a:ln w="12700">
            <a:miter lim="400000"/>
          </a:ln>
        </p:spPr>
      </p:pic>
      <p:sp>
        <p:nvSpPr>
          <p:cNvPr id="138" name="Content Placeholder 10"/>
          <p:cNvSpPr txBox="1"/>
          <p:nvPr>
            <p:ph type="body" sz="half" idx="1"/>
          </p:nvPr>
        </p:nvSpPr>
        <p:spPr>
          <a:xfrm>
            <a:off x="838200" y="1921718"/>
            <a:ext cx="5181600" cy="4162427"/>
          </a:xfrm>
          <a:prstGeom prst="rect">
            <a:avLst/>
          </a:prstGeom>
        </p:spPr>
        <p:txBody>
          <a:bodyPr/>
          <a:lstStyle/>
          <a:p>
            <a:pPr marL="0" indent="0" defTabSz="859536">
              <a:spcBef>
                <a:spcPts val="900"/>
              </a:spcBef>
              <a:buSzTx/>
              <a:buNone/>
              <a:defRPr sz="2256">
                <a:latin typeface="Cambria"/>
                <a:ea typeface="Cambria"/>
                <a:cs typeface="Cambria"/>
                <a:sym typeface="Cambria"/>
              </a:defRPr>
            </a:pPr>
            <a:r>
              <a:t>RVR</a:t>
            </a:r>
          </a:p>
          <a:p>
            <a:pPr marL="0" indent="0" defTabSz="859536">
              <a:spcBef>
                <a:spcPts val="900"/>
              </a:spcBef>
              <a:buSzTx/>
              <a:buNone/>
              <a:defRPr sz="2256">
                <a:latin typeface="Cambria"/>
                <a:ea typeface="Cambria"/>
                <a:cs typeface="Cambria"/>
                <a:sym typeface="Cambria"/>
              </a:defRPr>
            </a:pPr>
          </a:p>
          <a:p>
            <a:pPr marL="0" indent="0" defTabSz="859536">
              <a:spcBef>
                <a:spcPts val="900"/>
              </a:spcBef>
              <a:buSzTx/>
              <a:buNone/>
              <a:defRPr sz="2256">
                <a:latin typeface="Cambria"/>
                <a:ea typeface="Cambria"/>
                <a:cs typeface="Cambria"/>
                <a:sym typeface="Cambria"/>
              </a:defRPr>
            </a:pPr>
            <a:r>
              <a:t>20 Entonces comenzó a reconvenir a las ciudades en las cuales había hecho muchos de sus milagros, porque no se habían arrepentido, diciendo: </a:t>
            </a:r>
          </a:p>
          <a:p>
            <a:pPr marL="0" indent="0" defTabSz="859536">
              <a:spcBef>
                <a:spcPts val="900"/>
              </a:spcBef>
              <a:buSzTx/>
              <a:buNone/>
              <a:defRPr sz="2256">
                <a:latin typeface="Cambria"/>
                <a:ea typeface="Cambria"/>
                <a:cs typeface="Cambria"/>
                <a:sym typeface="Cambria"/>
              </a:defRPr>
            </a:pPr>
          </a:p>
          <a:p>
            <a:pPr marL="0" indent="0" defTabSz="859536">
              <a:spcBef>
                <a:spcPts val="900"/>
              </a:spcBef>
              <a:buSzTx/>
              <a:buNone/>
              <a:defRPr sz="2256">
                <a:latin typeface="Cambria"/>
                <a:ea typeface="Cambria"/>
                <a:cs typeface="Cambria"/>
                <a:sym typeface="Cambria"/>
              </a:defRPr>
            </a:pPr>
            <a:r>
              <a:t>21 «¡Ay de ti, Corazín! ¡Ay de ti, Betsaida!, porque si en Tiro y en Sidón se hubieran hecho los milagros que han sido hechos en vosotras, tiempo ha que en vestidos ásperos y ceniza se habrían arrepentido. </a:t>
            </a:r>
          </a:p>
        </p:txBody>
      </p:sp>
      <p:sp>
        <p:nvSpPr>
          <p:cNvPr id="139" name="Content Placeholder 11"/>
          <p:cNvSpPr txBox="1"/>
          <p:nvPr/>
        </p:nvSpPr>
        <p:spPr>
          <a:xfrm>
            <a:off x="6243668" y="1921719"/>
            <a:ext cx="5090161" cy="416242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22959">
              <a:lnSpc>
                <a:spcPct val="90000"/>
              </a:lnSpc>
              <a:spcBef>
                <a:spcPts val="900"/>
              </a:spcBef>
              <a:defRPr sz="2159">
                <a:latin typeface="Cambria"/>
                <a:ea typeface="Cambria"/>
                <a:cs typeface="Cambria"/>
                <a:sym typeface="Cambria"/>
              </a:defRPr>
            </a:pPr>
            <a:r>
              <a:t>VP</a:t>
            </a:r>
            <a:endParaRPr sz="2520"/>
          </a:p>
          <a:p>
            <a:pPr defTabSz="822959">
              <a:lnSpc>
                <a:spcPct val="90000"/>
              </a:lnSpc>
              <a:spcBef>
                <a:spcPts val="900"/>
              </a:spcBef>
              <a:defRPr sz="2159">
                <a:latin typeface="Cambria"/>
                <a:ea typeface="Cambria"/>
                <a:cs typeface="Cambria"/>
                <a:sym typeface="Cambria"/>
              </a:defRPr>
            </a:pPr>
          </a:p>
          <a:p>
            <a:pPr defTabSz="822959">
              <a:lnSpc>
                <a:spcPct val="90000"/>
              </a:lnSpc>
              <a:spcBef>
                <a:spcPts val="900"/>
              </a:spcBef>
              <a:defRPr sz="2159">
                <a:latin typeface="Cambria"/>
                <a:ea typeface="Cambria"/>
                <a:cs typeface="Cambria"/>
                <a:sym typeface="Cambria"/>
              </a:defRPr>
            </a:pPr>
            <a:r>
              <a:t>20 Entonces Jesús comenzó a reprender a los pueblos donde había hecho la mayor parte de sus milagros, porque no se habían vuelto a Dios. Decía Jesús: </a:t>
            </a:r>
          </a:p>
          <a:p>
            <a:pPr defTabSz="822959">
              <a:lnSpc>
                <a:spcPct val="90000"/>
              </a:lnSpc>
              <a:spcBef>
                <a:spcPts val="900"/>
              </a:spcBef>
              <a:defRPr sz="2159">
                <a:latin typeface="Cambria"/>
                <a:ea typeface="Cambria"/>
                <a:cs typeface="Cambria"/>
                <a:sym typeface="Cambria"/>
              </a:defRPr>
            </a:pPr>
          </a:p>
          <a:p>
            <a:pPr defTabSz="822959">
              <a:lnSpc>
                <a:spcPct val="90000"/>
              </a:lnSpc>
              <a:spcBef>
                <a:spcPts val="900"/>
              </a:spcBef>
              <a:defRPr sz="2159">
                <a:latin typeface="Cambria"/>
                <a:ea typeface="Cambria"/>
                <a:cs typeface="Cambria"/>
                <a:sym typeface="Cambria"/>
              </a:defRPr>
            </a:pPr>
            <a:r>
              <a:t>21 «¡Ay de ti, Corazín! ¡Ay de ti, Betsaida! Porque si en Tiro y Sidón se hubieran hecho los milagros que se han hecho entre ustedes, ya hace tiempo que se habrían vuelto a Dios, cubiertos de ropas ásperas y ceniza. </a:t>
            </a:r>
          </a:p>
        </p:txBody>
      </p:sp>
      <p:pic>
        <p:nvPicPr>
          <p:cNvPr id="140"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
        <p:nvSpPr>
          <p:cNvPr id="141" name="TextBox 1"/>
          <p:cNvSpPr txBox="1"/>
          <p:nvPr/>
        </p:nvSpPr>
        <p:spPr>
          <a:xfrm>
            <a:off x="5040488" y="1251052"/>
            <a:ext cx="4238341" cy="4521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11.20-21</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