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338" r:id="rId6"/>
    <p:sldId id="339" r:id="rId7"/>
    <p:sldId id="334" r:id="rId8"/>
    <p:sldId id="337" r:id="rId9"/>
    <p:sldId id="335" r:id="rId10"/>
    <p:sldId id="336" r:id="rId11"/>
    <p:sldId id="340" r:id="rId12"/>
    <p:sldId id="266" r:id="rId13"/>
    <p:sldId id="269" r:id="rId14"/>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FCD8F3-48AC-9941-9411-BBF7A482BB47}" v="4" dt="2023-12-15T17:05:01.4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6296"/>
  </p:normalViewPr>
  <p:slideViewPr>
    <p:cSldViewPr snapToGrid="0">
      <p:cViewPr varScale="1">
        <p:scale>
          <a:sx n="107" d="100"/>
          <a:sy n="107" d="100"/>
        </p:scale>
        <p:origin x="2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FF7C6-51AD-DDCF-9AD8-1F4140B81A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856F0A7-8AC0-91B5-95DC-725AC7C105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3A6ECC9A-1F9D-F4C4-86B6-387D3CFF4102}"/>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5" name="Footer Placeholder 4">
            <a:extLst>
              <a:ext uri="{FF2B5EF4-FFF2-40B4-BE49-F238E27FC236}">
                <a16:creationId xmlns:a16="http://schemas.microsoft.com/office/drawing/2014/main" id="{0C2F8273-3B01-0C89-E9BE-145000BF0B6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BD205835-C50E-1898-DFE7-68686DB16D65}"/>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2389194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F8B4F-6E64-CB3F-49CB-2C088B81DF17}"/>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640753A0-0F99-33FA-D1F0-724A29109E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6AD39023-3835-23B6-CE3F-F3DF73E4B1FC}"/>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5" name="Footer Placeholder 4">
            <a:extLst>
              <a:ext uri="{FF2B5EF4-FFF2-40B4-BE49-F238E27FC236}">
                <a16:creationId xmlns:a16="http://schemas.microsoft.com/office/drawing/2014/main" id="{BA65457D-9455-2EAB-BC99-8E9124B0AFF8}"/>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6DCCEF01-06F1-9D20-AF4A-3ACA6D35B491}"/>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2542325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52D196-B136-3C81-AB9B-A211B4237B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12E4E05A-FFE2-A760-7B0A-41D07C9D88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7559A43F-E013-911C-79A4-C928C9A6861B}"/>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5" name="Footer Placeholder 4">
            <a:extLst>
              <a:ext uri="{FF2B5EF4-FFF2-40B4-BE49-F238E27FC236}">
                <a16:creationId xmlns:a16="http://schemas.microsoft.com/office/drawing/2014/main" id="{7B4ECE61-4F90-D775-9C96-56CDD90D3CA6}"/>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4977DA5-B313-06B4-899F-CE32271F61D7}"/>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1836486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9F1E4-1AF1-CBCF-6A1B-F8AB612BD15F}"/>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8595C497-0D6B-A087-8F7B-D0A266757E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2F12B2DD-A5CD-2760-1247-4088726E50DB}"/>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5" name="Footer Placeholder 4">
            <a:extLst>
              <a:ext uri="{FF2B5EF4-FFF2-40B4-BE49-F238E27FC236}">
                <a16:creationId xmlns:a16="http://schemas.microsoft.com/office/drawing/2014/main" id="{74012783-9E59-92C5-F2F8-97B558EC635B}"/>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962DFFD-DBE5-F754-F324-466F35F12FD1}"/>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350888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29DB-75EF-B157-609C-63BC331864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6E7B9CAC-DD87-4E54-E7C3-116D3E7A0D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25CAF3-04B7-F08D-F681-451F55F0F6DF}"/>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5" name="Footer Placeholder 4">
            <a:extLst>
              <a:ext uri="{FF2B5EF4-FFF2-40B4-BE49-F238E27FC236}">
                <a16:creationId xmlns:a16="http://schemas.microsoft.com/office/drawing/2014/main" id="{AFF29C32-33EA-C1AA-5E0C-6555437436CA}"/>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0AA05FD-2490-7F7D-E3A7-27B5C79BD476}"/>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4083099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64149-21F5-ACBE-1F3C-2BFEC781133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A0C98FE7-187A-D623-55C0-EDB5B22ACC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CCE5B6C-0A2A-11CF-007F-83F046B48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7043BA0C-BF4F-AA05-40A0-3765E7EDB037}"/>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6" name="Footer Placeholder 5">
            <a:extLst>
              <a:ext uri="{FF2B5EF4-FFF2-40B4-BE49-F238E27FC236}">
                <a16:creationId xmlns:a16="http://schemas.microsoft.com/office/drawing/2014/main" id="{0E12A402-DCE7-5460-6D3C-9E52F1AB59B2}"/>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6A6E507E-BA2E-7207-E556-A0D940390F89}"/>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2070672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E13CC-DF25-4108-A757-5FE6E97DFFCD}"/>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AFF7D82D-85D9-BE4D-BE54-EED5FB4255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28A585-6A83-FDD0-EA5D-678AAB3217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C76C709F-54CB-BDB4-FC7A-884436D6D7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7B4896-8BB2-F38E-DDD6-3EDF4FB31C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4C42AE35-EDE1-64E1-BEDC-520BD6CDE597}"/>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8" name="Footer Placeholder 7">
            <a:extLst>
              <a:ext uri="{FF2B5EF4-FFF2-40B4-BE49-F238E27FC236}">
                <a16:creationId xmlns:a16="http://schemas.microsoft.com/office/drawing/2014/main" id="{8DA99177-B7D4-0F69-09D3-FCE5B951FB56}"/>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96E80635-A867-CB44-4373-1966101AF44D}"/>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3221461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410B-39E2-62E9-B763-F8B994DA8D8C}"/>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DBCC03E8-F7D8-E7A4-083F-35FA74AD576F}"/>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4" name="Footer Placeholder 3">
            <a:extLst>
              <a:ext uri="{FF2B5EF4-FFF2-40B4-BE49-F238E27FC236}">
                <a16:creationId xmlns:a16="http://schemas.microsoft.com/office/drawing/2014/main" id="{5C88BE47-F46D-AF81-64E4-47344FEA43A9}"/>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A716CA2A-850A-AE2F-82C3-A0BAEEEDC15B}"/>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246964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45A577-EFE4-A121-6FED-E654CF2B52E2}"/>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3" name="Footer Placeholder 2">
            <a:extLst>
              <a:ext uri="{FF2B5EF4-FFF2-40B4-BE49-F238E27FC236}">
                <a16:creationId xmlns:a16="http://schemas.microsoft.com/office/drawing/2014/main" id="{616F6672-213A-D1A1-1C36-56473430920D}"/>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832F44FD-7B84-39E0-AEDB-11C97A451AEA}"/>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1603516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1380-315D-B686-6783-EF38A158F6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E27B3A17-313D-56EB-A7AA-489A5EF7E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301EF673-CE5F-0CB9-6FD2-0395CEF706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D04BA8-AF1D-AECF-4C0D-7E5C6C162CEA}"/>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6" name="Footer Placeholder 5">
            <a:extLst>
              <a:ext uri="{FF2B5EF4-FFF2-40B4-BE49-F238E27FC236}">
                <a16:creationId xmlns:a16="http://schemas.microsoft.com/office/drawing/2014/main" id="{EAA9F32B-6867-A4A2-8E0D-88B006101640}"/>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1A238957-13E0-E138-38D0-8705653D1BE4}"/>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1711382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2879F-4B00-5A76-B914-E7A6C50E8A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EC6C19F3-AA13-8002-F02D-0B06610D6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A8312374-3147-E244-FA9A-B7F041870F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9E1F6C-DD41-6E39-AB28-35368A2EADD2}"/>
              </a:ext>
            </a:extLst>
          </p:cNvPr>
          <p:cNvSpPr>
            <a:spLocks noGrp="1"/>
          </p:cNvSpPr>
          <p:nvPr>
            <p:ph type="dt" sz="half" idx="10"/>
          </p:nvPr>
        </p:nvSpPr>
        <p:spPr/>
        <p:txBody>
          <a:bodyPr/>
          <a:lstStyle/>
          <a:p>
            <a:fld id="{E4453254-78F2-5B4F-B97C-5305115E66FC}" type="datetimeFigureOut">
              <a:rPr lang="es-ES_tradnl" smtClean="0"/>
              <a:t>15/12/23</a:t>
            </a:fld>
            <a:endParaRPr lang="es-ES_tradnl"/>
          </a:p>
        </p:txBody>
      </p:sp>
      <p:sp>
        <p:nvSpPr>
          <p:cNvPr id="6" name="Footer Placeholder 5">
            <a:extLst>
              <a:ext uri="{FF2B5EF4-FFF2-40B4-BE49-F238E27FC236}">
                <a16:creationId xmlns:a16="http://schemas.microsoft.com/office/drawing/2014/main" id="{D9173194-05B3-C2A8-81D7-D13A88568827}"/>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B8FF35A-BEC2-A1B8-C729-6013AD683941}"/>
              </a:ext>
            </a:extLst>
          </p:cNvPr>
          <p:cNvSpPr>
            <a:spLocks noGrp="1"/>
          </p:cNvSpPr>
          <p:nvPr>
            <p:ph type="sldNum" sz="quarter" idx="12"/>
          </p:nvPr>
        </p:nvSpPr>
        <p:spPr/>
        <p:txBody>
          <a:body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3475335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CD0F75-42A9-7D1F-601E-DA65B9B0ED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23FAECE4-25C3-7C79-C0E0-D3F0C64809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139E65CE-6E83-4FFC-7C12-5CF2800574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53254-78F2-5B4F-B97C-5305115E66FC}" type="datetimeFigureOut">
              <a:rPr lang="es-ES_tradnl" smtClean="0"/>
              <a:t>15/12/23</a:t>
            </a:fld>
            <a:endParaRPr lang="es-ES_tradnl"/>
          </a:p>
        </p:txBody>
      </p:sp>
      <p:sp>
        <p:nvSpPr>
          <p:cNvPr id="5" name="Footer Placeholder 4">
            <a:extLst>
              <a:ext uri="{FF2B5EF4-FFF2-40B4-BE49-F238E27FC236}">
                <a16:creationId xmlns:a16="http://schemas.microsoft.com/office/drawing/2014/main" id="{ECBDC101-AC41-C10A-A574-83022E55A9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006C3F83-E50D-40DB-12BD-2F7D987626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B65B8C-DE30-824B-8223-4D4A7B4C6C5D}" type="slidenum">
              <a:rPr lang="es-ES_tradnl" smtClean="0"/>
              <a:t>‹#›</a:t>
            </a:fld>
            <a:endParaRPr lang="es-ES_tradnl"/>
          </a:p>
        </p:txBody>
      </p:sp>
    </p:spTree>
    <p:extLst>
      <p:ext uri="{BB962C8B-B14F-4D97-AF65-F5344CB8AC3E}">
        <p14:creationId xmlns:p14="http://schemas.microsoft.com/office/powerpoint/2010/main" val="1868382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00922" y="2220932"/>
            <a:ext cx="4443416" cy="700237"/>
          </a:xfrm>
          <a:prstGeom prst="rect">
            <a:avLst/>
          </a:prstGeom>
        </p:spPr>
        <p:txBody>
          <a:bodyPr>
            <a:noAutofit/>
          </a:bodyPr>
          <a:lstStyle>
            <a:lvl1pPr algn="l" defTabSz="730605">
              <a:spcBef>
                <a:spcPts val="700"/>
              </a:spcBef>
              <a:defRPr sz="2100" i="1">
                <a:solidFill>
                  <a:srgbClr val="767171"/>
                </a:solidFill>
                <a:latin typeface="Futura"/>
                <a:ea typeface="Futura"/>
                <a:cs typeface="Futura"/>
                <a:sym typeface="Futura"/>
              </a:defRPr>
            </a:lvl1pPr>
          </a:lstStyle>
          <a:p>
            <a:r>
              <a:rPr lang="es-PR" sz="1800" b="0" i="0" u="none" strike="noStrike" baseline="0" dirty="0">
                <a:solidFill>
                  <a:srgbClr val="000000"/>
                </a:solidFill>
                <a:latin typeface="Futura Bold"/>
              </a:rPr>
              <a:t>Hebreos 11.1-4</a:t>
            </a:r>
            <a:r>
              <a:rPr lang="es-PR" sz="1800" b="0" i="0" u="none" strike="noStrike" dirty="0">
                <a:solidFill>
                  <a:srgbClr val="000000"/>
                </a:solidFill>
                <a:latin typeface="Futura Bold"/>
              </a:rPr>
              <a:t>a</a:t>
            </a:r>
            <a:r>
              <a:rPr lang="es-PR" sz="1800" b="0" i="0" u="none" strike="noStrike" baseline="0" dirty="0">
                <a:solidFill>
                  <a:srgbClr val="000000"/>
                </a:solidFill>
                <a:latin typeface="Futura Bold"/>
              </a:rPr>
              <a:t>, 7a, 8, 17-18, 20-23, 32, 39-40</a:t>
            </a:r>
            <a:endParaRPr lang="es-PR" sz="1800"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00922" y="3100912"/>
            <a:ext cx="7310633" cy="10156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Es, pues, la fe la certeza de lo que se espera, la convicción de lo que no se ve».</a:t>
            </a:r>
          </a:p>
          <a:p>
            <a:pPr algn="r"/>
            <a:r>
              <a:rPr lang="es-PR" dirty="0">
                <a:latin typeface="Cambria" panose="02040503050406030204" pitchFamily="18" charset="0"/>
                <a:ea typeface="Cambria" panose="02040503050406030204" pitchFamily="18" charset="0"/>
              </a:rPr>
              <a:t>Hebreos 11.1</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0922" y="-24331"/>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19</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Fe y Justicia</a:t>
            </a:r>
            <a:endParaRPr lang="es-PR" sz="4800" dirty="0">
              <a:solidFill>
                <a:srgbClr val="C8334A"/>
              </a:solidFill>
              <a:latin typeface="Futura Bold"/>
              <a:ea typeface="Futura Bold"/>
              <a:cs typeface="Futura Bold"/>
              <a:sym typeface="Futura Bo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11.32,39</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62685" y="2327505"/>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32  ¿Y qué más digo? El tiempo me faltaría para hablar de Gedeón, de </a:t>
            </a:r>
            <a:r>
              <a:rPr lang="es-ES" sz="2100" dirty="0" err="1">
                <a:latin typeface="Cambria" panose="02040503050406030204" pitchFamily="18" charset="0"/>
              </a:rPr>
              <a:t>Barac</a:t>
            </a:r>
            <a:r>
              <a:rPr lang="es-ES" sz="2100" dirty="0">
                <a:latin typeface="Cambria" panose="02040503050406030204" pitchFamily="18" charset="0"/>
              </a:rPr>
              <a:t>, de Sansón, de Jefté, de David, así como de Samuel y de los profetas. </a:t>
            </a:r>
          </a:p>
          <a:p>
            <a:endParaRPr lang="es-ES" sz="2100" dirty="0">
              <a:latin typeface="Cambria" panose="02040503050406030204" pitchFamily="18" charset="0"/>
            </a:endParaRPr>
          </a:p>
          <a:p>
            <a:r>
              <a:rPr lang="es-ES" sz="2100" dirty="0">
                <a:latin typeface="Cambria" panose="02040503050406030204" pitchFamily="18" charset="0"/>
              </a:rPr>
              <a:t>39  Pero ninguno de ellos, aunque alcanzaron buen testimonio mediante la fe, recibió lo prometido,  </a:t>
            </a:r>
          </a:p>
          <a:p>
            <a:endParaRPr lang="es-ES" sz="2100" dirty="0">
              <a:latin typeface="Cambria" panose="02040503050406030204" pitchFamily="18" charset="0"/>
            </a:endParaRPr>
          </a:p>
        </p:txBody>
      </p:sp>
      <p:sp>
        <p:nvSpPr>
          <p:cNvPr id="122" name="VP…"/>
          <p:cNvSpPr txBox="1"/>
          <p:nvPr/>
        </p:nvSpPr>
        <p:spPr>
          <a:xfrm>
            <a:off x="6428776" y="2316288"/>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32  ¿Qué más voy a decir? Me faltaría tiempo para hablar de Gedeón, de </a:t>
            </a:r>
            <a:r>
              <a:rPr lang="es-ES" sz="2100" dirty="0" err="1">
                <a:latin typeface="Cambria" panose="02040503050406030204" pitchFamily="18" charset="0"/>
              </a:rPr>
              <a:t>Barac</a:t>
            </a:r>
            <a:r>
              <a:rPr lang="es-ES" sz="2100" dirty="0">
                <a:latin typeface="Cambria" panose="02040503050406030204" pitchFamily="18" charset="0"/>
              </a:rPr>
              <a:t>, de Sansón, de Jefté, de David, de Samuel y de los profetas. </a:t>
            </a:r>
          </a:p>
          <a:p>
            <a:endParaRPr lang="es-ES" sz="2100" dirty="0">
              <a:latin typeface="Cambria" panose="02040503050406030204" pitchFamily="18" charset="0"/>
            </a:endParaRPr>
          </a:p>
          <a:p>
            <a:r>
              <a:rPr lang="es-ES" sz="2100" dirty="0">
                <a:latin typeface="Cambria" panose="02040503050406030204" pitchFamily="18" charset="0"/>
              </a:rPr>
              <a:t>39  Sin embargo, ninguno de ellos recibió lo que Dios había prometido, aunque fueron aprobados por la fe que tenían;  </a:t>
            </a:r>
          </a:p>
          <a:p>
            <a:endParaRPr lang="es-ES" sz="2100" dirty="0">
              <a:latin typeface="Cambria" panose="02040503050406030204" pitchFamily="18" charset="0"/>
            </a:endParaRP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830529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11.40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62685" y="2839919"/>
            <a:ext cx="4300540" cy="2441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40  porque Dios tenía reservado algo mejor para nosotros, para que no fueran ellos perfeccionados aparte de nosotros.</a:t>
            </a:r>
          </a:p>
          <a:p>
            <a:endParaRPr lang="es-ES" sz="2100" dirty="0">
              <a:latin typeface="Cambria" panose="02040503050406030204" pitchFamily="18" charset="0"/>
            </a:endParaRPr>
          </a:p>
        </p:txBody>
      </p:sp>
      <p:sp>
        <p:nvSpPr>
          <p:cNvPr id="122" name="VP…"/>
          <p:cNvSpPr txBox="1"/>
          <p:nvPr/>
        </p:nvSpPr>
        <p:spPr>
          <a:xfrm>
            <a:off x="6428777" y="2839919"/>
            <a:ext cx="5023442" cy="27525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s-ES" sz="2100" dirty="0">
              <a:latin typeface="Cambria" panose="02040503050406030204" pitchFamily="18" charset="0"/>
            </a:endParaRPr>
          </a:p>
          <a:p>
            <a:r>
              <a:rPr lang="es-ES" sz="2100" dirty="0">
                <a:latin typeface="Cambria" panose="02040503050406030204" pitchFamily="18" charset="0"/>
              </a:rPr>
              <a:t>40  porque Dios, teniéndonos en cuenta a nosotros, había dispuesto algo mejor, para que solamente en unión con nosotros fueran ellos hechos perfectos.</a:t>
            </a:r>
          </a:p>
          <a:p>
            <a:endParaRPr lang="es-ES" sz="2100" dirty="0">
              <a:latin typeface="Cambria" panose="02040503050406030204" pitchFamily="18" charset="0"/>
            </a:endParaRP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86650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2"/>
            <a:ext cx="8686800" cy="37109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La vida está llena de momentos de mucha incertidumbre. Nuestro texto nos llama a tener fe, pero al explicarnos de qué se trata la fe, nos pone en la situación de despojarnos de otras seguridades y abrazarnos a la promesa de Dios.</a:t>
            </a:r>
          </a:p>
          <a:p>
            <a:r>
              <a:rPr lang="es-ES" sz="2100" dirty="0">
                <a:latin typeface="Cambria" panose="02040503050406030204" pitchFamily="18" charset="0"/>
              </a:rPr>
              <a:t>Los así llamados héroes de la fe son ejemplos de personas que decidieron actuar confiando en una promesa de Dios, cuyo cumplimiento no alcanzaron a ver, aunque nosotros sí. Somos llamados a perseverar en la fe en Jesucristo con base en solo su promesa.</a:t>
            </a:r>
          </a:p>
          <a:p>
            <a:endParaRPr lang="es-ES" sz="2100" dirty="0">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669330"/>
            <a:ext cx="9236076" cy="20058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Dios poderoso y confiable, gracias porque todavía hoy podemos confiar en tu poder y voluntad para cumplir tus promesas. Permite que nuestra actitud sea correcta para permanecer fieles y saber que podemos tener la certeza de que tú cumplirás lo que has prometido. En el nombre de Jesucristo, amén.</a:t>
            </a:r>
          </a:p>
          <a:p>
            <a:endParaRPr lang="es-ES" sz="2100" dirty="0">
              <a:latin typeface="Cambria-Italic"/>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Examinar las promesas de Dios a través de los héroes y heroínas de la fe.</a:t>
            </a:r>
          </a:p>
          <a:p>
            <a:r>
              <a:rPr lang="es-ES" sz="2300" dirty="0">
                <a:latin typeface="Cambria" panose="02040503050406030204" pitchFamily="18" charset="0"/>
              </a:rPr>
              <a:t> Desear fervientemente una fe ejemplar. </a:t>
            </a:r>
          </a:p>
          <a:p>
            <a:r>
              <a:rPr lang="es-ES" sz="2300" dirty="0">
                <a:latin typeface="Cambria" panose="02040503050406030204" pitchFamily="18" charset="0"/>
              </a:rPr>
              <a:t>Confiar en las promesas de Dios en medio de circunstancias imposibles</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Promesas de Dios: </a:t>
            </a:r>
            <a:r>
              <a:rPr lang="es-ES" sz="2300" dirty="0">
                <a:latin typeface="Cambria-Bold"/>
              </a:rPr>
              <a:t>Cuando nuestro texto habla de promesas, se refiere a la palabra empeñada por Dios con ciertos personajes de la historia bíblica a quienes se mandó ejecutar acciones bien específicas. En este sentido, las promesas de Dios no son las que cada uno de estos personajes bíblicos sintió que merecía, sino las que concretamente Dios dijo que se realizarían, provocando con esto la movilización del personaje narrado. </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17895" y="2348089"/>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  Es, pues, la fe la certeza de lo que se espera, la convicción de lo que no se ve.  </a:t>
            </a:r>
          </a:p>
          <a:p>
            <a:endParaRPr lang="es-ES" sz="2100" dirty="0">
              <a:latin typeface="Cambria" panose="02040503050406030204" pitchFamily="18" charset="0"/>
            </a:endParaRPr>
          </a:p>
          <a:p>
            <a:r>
              <a:rPr lang="es-ES" sz="2100" dirty="0">
                <a:latin typeface="Cambria" panose="02040503050406030204" pitchFamily="18" charset="0"/>
              </a:rPr>
              <a:t>2  Por ella alcanzaron buen testimonio los antiguos. </a:t>
            </a:r>
          </a:p>
          <a:p>
            <a:endParaRPr lang="es-ES" sz="2100" dirty="0">
              <a:latin typeface="Cambria" panose="02040503050406030204" pitchFamily="18" charset="0"/>
            </a:endParaRPr>
          </a:p>
          <a:p>
            <a:endParaRPr lang="es-ES" sz="2100" dirty="0">
              <a:latin typeface="Cambria" panose="02040503050406030204" pitchFamily="18" charset="0"/>
            </a:endParaRPr>
          </a:p>
          <a:p>
            <a:endParaRPr lang="es-ES" sz="2100" dirty="0">
              <a:latin typeface="Cambria" panose="02040503050406030204" pitchFamily="18" charset="0"/>
            </a:endParaRPr>
          </a:p>
        </p:txBody>
      </p:sp>
      <p:sp>
        <p:nvSpPr>
          <p:cNvPr id="122" name="VP…"/>
          <p:cNvSpPr txBox="1"/>
          <p:nvPr/>
        </p:nvSpPr>
        <p:spPr>
          <a:xfrm>
            <a:off x="6096000" y="2386546"/>
            <a:ext cx="4127354" cy="40452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endParaRPr lang="es-ES" sz="2100" dirty="0"/>
          </a:p>
          <a:p>
            <a:r>
              <a:rPr lang="es-ES" sz="2100" dirty="0">
                <a:latin typeface="Cambria" panose="02040503050406030204" pitchFamily="18" charset="0"/>
              </a:rPr>
              <a:t>1  Tener fe es tener la plena seguridad de recibir lo que se espera; es estar convencidos de la realidad de cosas que no vemos.</a:t>
            </a:r>
          </a:p>
          <a:p>
            <a:r>
              <a:rPr lang="es-ES" sz="2100" dirty="0">
                <a:latin typeface="Cambria" panose="02040503050406030204" pitchFamily="18" charset="0"/>
              </a:rPr>
              <a:t>  </a:t>
            </a:r>
          </a:p>
          <a:p>
            <a:r>
              <a:rPr lang="es-ES" sz="2100" dirty="0">
                <a:latin typeface="Cambria" panose="02040503050406030204" pitchFamily="18" charset="0"/>
              </a:rPr>
              <a:t>2  Nuestros antepasados fueron aprobados porque tuvieron fe. </a:t>
            </a:r>
          </a:p>
          <a:p>
            <a:endParaRPr lang="es-ES" sz="2100" dirty="0">
              <a:latin typeface="Cambria" panose="02040503050406030204" pitchFamily="18" charset="0"/>
            </a:endParaRPr>
          </a:p>
          <a:p>
            <a:endParaRPr lang="es-ES" sz="2100" dirty="0">
              <a:latin typeface="Cambria" panose="02040503050406030204" pitchFamily="18" charset="0"/>
            </a:endParaRP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11.3-4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609505" y="2164666"/>
            <a:ext cx="4300540" cy="3980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endParaRPr sz="2100" dirty="0"/>
          </a:p>
          <a:p>
            <a:endParaRPr lang="es-ES" sz="2100" dirty="0">
              <a:latin typeface="Cambria" panose="02040503050406030204" pitchFamily="18" charset="0"/>
            </a:endParaRPr>
          </a:p>
          <a:p>
            <a:r>
              <a:rPr lang="es-ES" sz="2100" dirty="0">
                <a:latin typeface="Cambria" panose="02040503050406030204" pitchFamily="18" charset="0"/>
              </a:rPr>
              <a:t>3  Por la fe comprendemos que el universo fue hecho por la palabra de Dios, de modo que lo que se ve fue hecho de lo que no se veía.</a:t>
            </a:r>
          </a:p>
          <a:p>
            <a:endParaRPr lang="es-ES" sz="2100" dirty="0">
              <a:latin typeface="Cambria" panose="02040503050406030204" pitchFamily="18" charset="0"/>
            </a:endParaRPr>
          </a:p>
          <a:p>
            <a:r>
              <a:rPr lang="es-ES" sz="2100" dirty="0">
                <a:latin typeface="Cambria" panose="02040503050406030204" pitchFamily="18" charset="0"/>
              </a:rPr>
              <a:t>4  Por la fe Abel ofreció a Dios más excelente sacrificio que Caín. </a:t>
            </a:r>
          </a:p>
          <a:p>
            <a:endParaRPr lang="es-ES" sz="2100" dirty="0">
              <a:latin typeface="Cambria" panose="02040503050406030204" pitchFamily="18" charset="0"/>
            </a:endParaRPr>
          </a:p>
          <a:p>
            <a:endParaRPr lang="es-ES" sz="2100" dirty="0">
              <a:latin typeface="Cambria" panose="02040503050406030204" pitchFamily="18" charset="0"/>
            </a:endParaRPr>
          </a:p>
          <a:p>
            <a:endParaRPr lang="es-ES" sz="2100" dirty="0">
              <a:latin typeface="Cambria" panose="02040503050406030204" pitchFamily="18" charset="0"/>
            </a:endParaRPr>
          </a:p>
        </p:txBody>
      </p:sp>
      <p:sp>
        <p:nvSpPr>
          <p:cNvPr id="122" name="VP…"/>
          <p:cNvSpPr txBox="1"/>
          <p:nvPr/>
        </p:nvSpPr>
        <p:spPr>
          <a:xfrm>
            <a:off x="6096000" y="2090489"/>
            <a:ext cx="4127354" cy="43683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endParaRPr lang="es-ES" sz="2100" dirty="0">
              <a:latin typeface="Cambria" panose="02040503050406030204" pitchFamily="18" charset="0"/>
            </a:endParaRPr>
          </a:p>
          <a:p>
            <a:r>
              <a:rPr lang="es-ES" sz="2100" dirty="0">
                <a:latin typeface="Cambria" panose="02040503050406030204" pitchFamily="18" charset="0"/>
              </a:rPr>
              <a:t>3  Por fe sabemos que Dios formó los mundos mediante su palabra, de modo que lo que ahora vemos fue hecho de cosas que no podían verse.</a:t>
            </a:r>
          </a:p>
          <a:p>
            <a:endParaRPr lang="es-ES" sz="2100" dirty="0">
              <a:latin typeface="Cambria" panose="02040503050406030204" pitchFamily="18" charset="0"/>
            </a:endParaRPr>
          </a:p>
          <a:p>
            <a:r>
              <a:rPr lang="es-ES" sz="2100" dirty="0">
                <a:latin typeface="Cambria" panose="02040503050406030204" pitchFamily="18" charset="0"/>
              </a:rPr>
              <a:t>4  Por fe, Abel ofreció a Dios un sacrificio mejor que el que ofreció Caín.</a:t>
            </a:r>
          </a:p>
          <a:p>
            <a:endParaRPr lang="es-ES" sz="2100" dirty="0">
              <a:latin typeface="Cambria" panose="02040503050406030204" pitchFamily="18" charset="0"/>
            </a:endParaRP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641913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 7-8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58473" y="2364720"/>
            <a:ext cx="4290030" cy="43037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endParaRPr lang="es-ES" sz="2100" dirty="0">
              <a:latin typeface="Cambria" panose="02040503050406030204" pitchFamily="18" charset="0"/>
            </a:endParaRPr>
          </a:p>
          <a:p>
            <a:r>
              <a:rPr lang="es-ES" sz="2100" dirty="0">
                <a:latin typeface="Cambria" panose="02040503050406030204" pitchFamily="18" charset="0"/>
              </a:rPr>
              <a:t>7  Por la fe Noé, cuando fue advertido por Dios acerca de cosas que aún no se veían, con temor preparó el arca en que su casa se salvaría. </a:t>
            </a:r>
          </a:p>
          <a:p>
            <a:endParaRPr lang="es-ES" sz="2100" dirty="0">
              <a:latin typeface="Cambria" panose="02040503050406030204" pitchFamily="18" charset="0"/>
            </a:endParaRPr>
          </a:p>
          <a:p>
            <a:r>
              <a:rPr lang="es-ES" sz="2100" dirty="0">
                <a:latin typeface="Cambria" panose="02040503050406030204" pitchFamily="18" charset="0"/>
              </a:rPr>
              <a:t>8  Por la fe Abraham, siendo llamado, obedeció para salir al lugar que había de recibir como herencia; y salió sin saber a dónde iba.</a:t>
            </a:r>
          </a:p>
          <a:p>
            <a:endParaRPr lang="es-ES" sz="2100" dirty="0">
              <a:latin typeface="Cambria" panose="02040503050406030204" pitchFamily="18" charset="0"/>
            </a:endParaRPr>
          </a:p>
        </p:txBody>
      </p:sp>
      <p:sp>
        <p:nvSpPr>
          <p:cNvPr id="122" name="VP…"/>
          <p:cNvSpPr txBox="1"/>
          <p:nvPr/>
        </p:nvSpPr>
        <p:spPr>
          <a:xfrm>
            <a:off x="6428776" y="2295725"/>
            <a:ext cx="5023442" cy="40452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s-ES" sz="2100" dirty="0">
              <a:latin typeface="Cambria" panose="02040503050406030204" pitchFamily="18" charset="0"/>
            </a:endParaRPr>
          </a:p>
          <a:p>
            <a:r>
              <a:rPr lang="es-ES" sz="2100" dirty="0">
                <a:latin typeface="Cambria" panose="02040503050406030204" pitchFamily="18" charset="0"/>
              </a:rPr>
              <a:t>7  Por fe, Noé, cuando Dios le advirtió que habían de pasar cosas que todavía no podían verse, obedeció y construyó la barca para salvar a su familia. </a:t>
            </a:r>
          </a:p>
          <a:p>
            <a:endParaRPr lang="es-ES" sz="2100" dirty="0">
              <a:latin typeface="Cambria" panose="02040503050406030204" pitchFamily="18" charset="0"/>
            </a:endParaRPr>
          </a:p>
          <a:p>
            <a:r>
              <a:rPr lang="es-ES" sz="2100" dirty="0">
                <a:latin typeface="Cambria" panose="02040503050406030204" pitchFamily="18" charset="0"/>
              </a:rPr>
              <a:t>8  Por fe, Abraham, cuando Dios lo llamó, obedeció y salió para ir al lugar que él le iba a dar como herencia. Salió de su tierra sin saber a dónde iba.</a:t>
            </a: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749410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11.17-18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317627" y="2649413"/>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17  Por la fe Abraham, cuando fue probado, ofreció a Isaac: el que había recibido las promesas, ofrecía su unigénito,  </a:t>
            </a:r>
          </a:p>
          <a:p>
            <a:endParaRPr lang="es-ES" sz="2100" dirty="0">
              <a:latin typeface="Cambria" panose="02040503050406030204" pitchFamily="18" charset="0"/>
            </a:endParaRPr>
          </a:p>
          <a:p>
            <a:r>
              <a:rPr lang="es-ES" sz="2100" dirty="0">
                <a:latin typeface="Cambria" panose="02040503050406030204" pitchFamily="18" charset="0"/>
              </a:rPr>
              <a:t>18  habiéndosele dicho: «En Isaac te será llamada descendencia». </a:t>
            </a:r>
          </a:p>
          <a:p>
            <a:endParaRPr lang="es-ES" sz="2100" dirty="0">
              <a:latin typeface="Cambria" panose="02040503050406030204" pitchFamily="18" charset="0"/>
            </a:endParaRPr>
          </a:p>
          <a:p>
            <a:endParaRPr lang="es-ES" sz="2100" dirty="0">
              <a:latin typeface="Cambria" panose="02040503050406030204" pitchFamily="18" charset="0"/>
            </a:endParaRPr>
          </a:p>
        </p:txBody>
      </p:sp>
      <p:sp>
        <p:nvSpPr>
          <p:cNvPr id="122" name="VP…"/>
          <p:cNvSpPr txBox="1"/>
          <p:nvPr/>
        </p:nvSpPr>
        <p:spPr>
          <a:xfrm>
            <a:off x="6573835" y="2649413"/>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17  Por fe, Abraham, cuando Dios lo puso a prueba, tomó a Isaac para ofrecerlo en sacrificio. Estaba dispuesto a ofrecer a su único hijo, a pesar de que Dios le había prometido:  </a:t>
            </a:r>
          </a:p>
          <a:p>
            <a:endParaRPr lang="es-ES" sz="2100" dirty="0">
              <a:latin typeface="Cambria" panose="02040503050406030204" pitchFamily="18" charset="0"/>
            </a:endParaRPr>
          </a:p>
          <a:p>
            <a:r>
              <a:rPr lang="es-ES" sz="2100" dirty="0">
                <a:latin typeface="Cambria" panose="02040503050406030204" pitchFamily="18" charset="0"/>
              </a:rPr>
              <a:t>18  «Por medio de Isaac tendrás descendientes». </a:t>
            </a:r>
          </a:p>
          <a:p>
            <a:endParaRPr lang="es-ES" sz="2100" dirty="0">
              <a:latin typeface="Cambria" panose="02040503050406030204" pitchFamily="18" charset="0"/>
            </a:endParaRP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43910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11.20-21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317627" y="2649413"/>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20  Por la fe bendijo Isaac a Jacob y a Esaú respecto a cosas venideras.</a:t>
            </a:r>
          </a:p>
          <a:p>
            <a:endParaRPr lang="es-ES" sz="2100" dirty="0">
              <a:latin typeface="Cambria" panose="02040503050406030204" pitchFamily="18" charset="0"/>
            </a:endParaRPr>
          </a:p>
          <a:p>
            <a:r>
              <a:rPr lang="es-ES" sz="2100" dirty="0">
                <a:latin typeface="Cambria" panose="02040503050406030204" pitchFamily="18" charset="0"/>
              </a:rPr>
              <a:t> 21  Por la fe Jacob, al morir, bendijo a cada uno de los hijos de José y adoró apoyado sobre el extremo de su bastón.</a:t>
            </a:r>
          </a:p>
          <a:p>
            <a:endParaRPr lang="es-ES" sz="2100" dirty="0">
              <a:latin typeface="Cambria" panose="02040503050406030204" pitchFamily="18" charset="0"/>
            </a:endParaRPr>
          </a:p>
          <a:p>
            <a:endParaRPr lang="es-ES" sz="2100" dirty="0">
              <a:latin typeface="Cambria" panose="02040503050406030204" pitchFamily="18" charset="0"/>
            </a:endParaRPr>
          </a:p>
        </p:txBody>
      </p:sp>
      <p:sp>
        <p:nvSpPr>
          <p:cNvPr id="122" name="VP…"/>
          <p:cNvSpPr txBox="1"/>
          <p:nvPr/>
        </p:nvSpPr>
        <p:spPr>
          <a:xfrm>
            <a:off x="6573835" y="2597091"/>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20  Por fe, Isaac prometió bendiciones futuras a Jacob y a Esaú. </a:t>
            </a:r>
          </a:p>
          <a:p>
            <a:endParaRPr lang="es-ES" sz="2100" dirty="0">
              <a:latin typeface="Cambria" panose="02040503050406030204" pitchFamily="18" charset="0"/>
            </a:endParaRPr>
          </a:p>
          <a:p>
            <a:r>
              <a:rPr lang="es-ES" sz="2100" dirty="0">
                <a:latin typeface="Cambria" panose="02040503050406030204" pitchFamily="18" charset="0"/>
              </a:rPr>
              <a:t>21  Por fe, Jacob, cuando ya iba a morir, prometió bendiciones a cada uno de los hijos de José, y adoró a Dios apoyándose sobre la punta de su bastón.</a:t>
            </a:r>
          </a:p>
          <a:p>
            <a:endParaRPr lang="es-ES" sz="2100" dirty="0">
              <a:latin typeface="Cambria" panose="02040503050406030204" pitchFamily="18" charset="0"/>
            </a:endParaRP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35953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Hebreos 11.22-23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06263"/>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22  Por la fe José, al morir, mencionó la salida de los hijos de Israel y dio mandamiento acerca de sus huesos.</a:t>
            </a:r>
          </a:p>
          <a:p>
            <a:endParaRPr lang="es-ES" sz="2100" dirty="0">
              <a:latin typeface="Cambria" panose="02040503050406030204" pitchFamily="18" charset="0"/>
            </a:endParaRPr>
          </a:p>
          <a:p>
            <a:r>
              <a:rPr lang="es-ES" sz="2100" dirty="0">
                <a:latin typeface="Cambria" panose="02040503050406030204" pitchFamily="18" charset="0"/>
              </a:rPr>
              <a:t>23  Por la fe Moisés, cuando nació, fue escondido por sus padres por tres meses, porque lo vieron niño hermoso y no temieron el decreto del rey.</a:t>
            </a:r>
          </a:p>
          <a:p>
            <a:endParaRPr lang="es-ES" sz="2100" dirty="0">
              <a:latin typeface="Cambria" panose="02040503050406030204" pitchFamily="18" charset="0"/>
            </a:endParaRPr>
          </a:p>
        </p:txBody>
      </p:sp>
      <p:sp>
        <p:nvSpPr>
          <p:cNvPr id="122" name="VP…"/>
          <p:cNvSpPr txBox="1"/>
          <p:nvPr/>
        </p:nvSpPr>
        <p:spPr>
          <a:xfrm>
            <a:off x="6365713" y="1854200"/>
            <a:ext cx="5023442" cy="44330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22  Por fe, José, al morir, dijo que los israelitas saldrían más tarde de la tierra de Egipto, y dejó órdenes acerca de lo que deberían hacer con sus restos. </a:t>
            </a:r>
          </a:p>
          <a:p>
            <a:endParaRPr lang="es-ES" sz="2100" dirty="0">
              <a:latin typeface="Cambria" panose="02040503050406030204" pitchFamily="18" charset="0"/>
            </a:endParaRPr>
          </a:p>
          <a:p>
            <a:r>
              <a:rPr lang="es-ES" sz="2100" dirty="0">
                <a:latin typeface="Cambria" panose="02040503050406030204" pitchFamily="18" charset="0"/>
              </a:rPr>
              <a:t>23  Por fe, al nacer Moisés, sus padres lo escondieron durante tres meses; porque vieron que era un niño hermoso, y no tuvieron miedo de la orden que el rey había dado de matar a los niños.</a:t>
            </a: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50251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1134</Words>
  <Application>Microsoft Macintosh PowerPoint</Application>
  <PresentationFormat>Widescreen</PresentationFormat>
  <Paragraphs>104</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Light</vt:lpstr>
      <vt:lpstr>Cambria</vt:lpstr>
      <vt:lpstr>Cambria-Bold</vt:lpstr>
      <vt:lpstr>Cambria-Italic</vt:lpstr>
      <vt:lpstr>Futura Bold</vt:lpstr>
      <vt:lpstr>Futura PT Medium</vt:lpstr>
      <vt:lpstr>Office Theme</vt:lpstr>
      <vt:lpstr>Lección 19 Fe y Justicia</vt:lpstr>
      <vt:lpstr>OBJETIVOS</vt:lpstr>
      <vt:lpstr>VOCABULARIO</vt:lpstr>
      <vt:lpstr>TEXTO BÍBLICO: Hebreos 11.1-2</vt:lpstr>
      <vt:lpstr>TEXTO BÍBLICO: Hebreos 11.3-4</vt:lpstr>
      <vt:lpstr>TEXTO BÍBLICO: Hebreos 11. 7-8</vt:lpstr>
      <vt:lpstr>TEXTO BÍBLICO: Hebreos 11.17-18</vt:lpstr>
      <vt:lpstr>TEXTO BÍBLICO: Hebreos 11.20-21</vt:lpstr>
      <vt:lpstr>TEXTO BÍBLICO: Hebreos 11.22-23</vt:lpstr>
      <vt:lpstr>TEXTO BÍBLICO: Hebreos 11.32,39</vt:lpstr>
      <vt:lpstr>TEXTO BÍBLICO: Hebreos 11.40</vt:lpstr>
      <vt:lpstr>RESUMEN</vt:lpstr>
      <vt:lpstr>ORACIÓN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19 Fe y justicia</dc:title>
  <dc:creator>Luis Ramos</dc:creator>
  <cp:lastModifiedBy>Luis Ramos</cp:lastModifiedBy>
  <cp:revision>2</cp:revision>
  <dcterms:created xsi:type="dcterms:W3CDTF">2023-12-14T15:50:14Z</dcterms:created>
  <dcterms:modified xsi:type="dcterms:W3CDTF">2023-12-15T17:08:37Z</dcterms:modified>
</cp:coreProperties>
</file>