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60" r:id="rId5"/>
    <p:sldId id="328" r:id="rId6"/>
    <p:sldId id="329" r:id="rId7"/>
    <p:sldId id="330" r:id="rId8"/>
    <p:sldId id="331" r:id="rId9"/>
    <p:sldId id="332" r:id="rId10"/>
    <p:sldId id="266" r:id="rId11"/>
    <p:sldId id="320" r:id="rId12"/>
    <p:sldId id="269"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Lucas 1.36-45, 56</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6312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«Y aconteció que cuando oyó </a:t>
            </a:r>
            <a:r>
              <a:rPr lang="es-ES" dirty="0" err="1">
                <a:latin typeface="Cambria" panose="02040503050406030204" pitchFamily="18" charset="0"/>
                <a:ea typeface="Cambria" panose="02040503050406030204" pitchFamily="18" charset="0"/>
              </a:rPr>
              <a:t>Elisabet</a:t>
            </a:r>
            <a:r>
              <a:rPr lang="es-ES" dirty="0">
                <a:latin typeface="Cambria" panose="02040503050406030204" pitchFamily="18" charset="0"/>
                <a:ea typeface="Cambria" panose="02040503050406030204" pitchFamily="18" charset="0"/>
              </a:rPr>
              <a:t> la salutación de María, la criatura saltó en su vientre, y </a:t>
            </a:r>
            <a:r>
              <a:rPr lang="es-ES" dirty="0" err="1">
                <a:latin typeface="Cambria" panose="02040503050406030204" pitchFamily="18" charset="0"/>
                <a:ea typeface="Cambria" panose="02040503050406030204" pitchFamily="18" charset="0"/>
              </a:rPr>
              <a:t>Elisabet</a:t>
            </a:r>
            <a:r>
              <a:rPr lang="es-ES" dirty="0">
                <a:latin typeface="Cambria" panose="02040503050406030204" pitchFamily="18" charset="0"/>
                <a:ea typeface="Cambria" panose="02040503050406030204" pitchFamily="18" charset="0"/>
              </a:rPr>
              <a:t>, llena del Espíritu Santo, exclamó a gran voz: —Bendita tú entre las mujeres y bendito el fruto de tu vientre».</a:t>
            </a:r>
          </a:p>
          <a:p>
            <a:pPr algn="r"/>
            <a:r>
              <a:rPr lang="es-PR" dirty="0">
                <a:latin typeface="Cambria" panose="02040503050406030204" pitchFamily="18" charset="0"/>
                <a:ea typeface="Cambria" panose="02040503050406030204" pitchFamily="18" charset="0"/>
              </a:rPr>
              <a:t>Lucas 1.41-42a</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17</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La fe de </a:t>
            </a:r>
            <a:r>
              <a:rPr lang="es-PR" sz="4400" dirty="0" err="1">
                <a:solidFill>
                  <a:srgbClr val="C8334A"/>
                </a:solidFill>
                <a:latin typeface="Futura Bold"/>
                <a:ea typeface="Futura Bold"/>
                <a:cs typeface="Futura Bold"/>
                <a:sym typeface="Futura Bold"/>
              </a:rPr>
              <a:t>Elisabet</a:t>
            </a:r>
            <a:r>
              <a:rPr lang="es-PR" sz="4400" dirty="0">
                <a:solidFill>
                  <a:srgbClr val="C8334A"/>
                </a:solidFill>
                <a:latin typeface="Futura Bold"/>
                <a:ea typeface="Futura Bold"/>
                <a:cs typeface="Futura Bold"/>
                <a:sym typeface="Futura Bold"/>
              </a:rPr>
              <a:t> y María </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844383"/>
            <a:ext cx="8686800"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Las sorpresas de la vida, por muy buenas que sean, generan también una intranquilidad que, si seguimos el modelo de María y </a:t>
            </a:r>
            <a:r>
              <a:rPr lang="es-ES" sz="2100" dirty="0" err="1">
                <a:latin typeface="Cambria" panose="02040503050406030204" pitchFamily="18" charset="0"/>
              </a:rPr>
              <a:t>Elisabet</a:t>
            </a:r>
            <a:r>
              <a:rPr lang="es-ES" sz="2100" dirty="0">
                <a:latin typeface="Cambria" panose="02040503050406030204" pitchFamily="18" charset="0"/>
              </a:rPr>
              <a:t>, podremos superar con la compañía adecuada. María y </a:t>
            </a:r>
            <a:r>
              <a:rPr lang="es-ES" sz="2100" dirty="0" err="1">
                <a:latin typeface="Cambria" panose="02040503050406030204" pitchFamily="18" charset="0"/>
              </a:rPr>
              <a:t>Elisabet</a:t>
            </a:r>
            <a:r>
              <a:rPr lang="es-ES" sz="2100" dirty="0">
                <a:latin typeface="Cambria" panose="02040503050406030204" pitchFamily="18" charset="0"/>
              </a:rPr>
              <a:t> experimentan la bendición de Dios de forma inesperada. Se trata de excelentes noticias de bendición para ellas, pero no exentas de ocasionar intranquilidad, perturbación y miedo en ambas.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232182"/>
            <a:ext cx="8686800" cy="16180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La fe y experiencia compartida por ambas mujeres posibilitó también el mutuo fortalecimiento de espíritu. Fue posible reconocerse recíprocamente como destinatarias de la bendición de Dios y animarse a creer en que Dios cumpliría las promesas que había hecho.</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44047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281531"/>
            <a:ext cx="9236076" cy="2781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Dios nuestro, te damos gloria y honra. Gracias por hacer provisión de personas con las que podemos compartir nuestras alegrías y nuestras luchas, personas a quienes podemos volvernos cuando necesitamos procesar los eventos importantes de nuestra vida. Gracias porque por encima de todas las cosas y de todo ser humano, podemos acudir a ti. Permite que otras personas puedan encontrar en nosotros aliento y apoyo espiritual de manera que fortalezca nuestra fe en ti. En el nombre de Jesús oramos, amén.</a:t>
            </a: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Hacer las conexiones necesarias entre las vidas de dos mujeres, </a:t>
            </a:r>
            <a:r>
              <a:rPr lang="es-ES" sz="2300" dirty="0" err="1">
                <a:latin typeface="Cambria" panose="02040503050406030204" pitchFamily="18" charset="0"/>
              </a:rPr>
              <a:t>Elisabet</a:t>
            </a:r>
            <a:r>
              <a:rPr lang="es-ES" sz="2300" dirty="0">
                <a:latin typeface="Cambria" panose="02040503050406030204" pitchFamily="18" charset="0"/>
              </a:rPr>
              <a:t> y María, quienes enfrentan circunstancias extraordinarias en el gran esquema de salvación de Dios. </a:t>
            </a:r>
          </a:p>
          <a:p>
            <a:r>
              <a:rPr lang="es-ES" sz="2300" dirty="0">
                <a:latin typeface="Cambria" panose="02040503050406030204" pitchFamily="18" charset="0"/>
              </a:rPr>
              <a:t>Empatizar con el deseo de María de visitar a </a:t>
            </a:r>
            <a:r>
              <a:rPr lang="es-ES" sz="2300" dirty="0" err="1">
                <a:latin typeface="Cambria" panose="02040503050406030204" pitchFamily="18" charset="0"/>
              </a:rPr>
              <a:t>Elisabet</a:t>
            </a:r>
            <a:r>
              <a:rPr lang="es-ES" sz="2300" dirty="0">
                <a:latin typeface="Cambria" panose="02040503050406030204" pitchFamily="18" charset="0"/>
              </a:rPr>
              <a:t>. </a:t>
            </a:r>
          </a:p>
          <a:p>
            <a:r>
              <a:rPr lang="es-ES" sz="2300" dirty="0">
                <a:latin typeface="Cambria" panose="02040503050406030204" pitchFamily="18" charset="0"/>
              </a:rPr>
              <a:t>Participar en la comunidad cristiana para fortalecer la fe.</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Ángel:</a:t>
            </a:r>
            <a:r>
              <a:rPr lang="es-ES" sz="2300" dirty="0">
                <a:latin typeface="Cambria-Bold"/>
              </a:rPr>
              <a:t> En la literatura bíblica se describe con este nombre, principalmente, a seres celestiales que prestan servicio a Dios ante los seres humanos. En ocasiones, la intervención de los ángeles es descrita con características que hacen pensar que se trata de una manifestación de Dios mismo. Este último es el caso de las narraciones en las cuales interviene un ser descrito como el «ángel del Señor».</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1.36-37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5"/>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36  Y he aquí también tu parienta </a:t>
            </a:r>
            <a:r>
              <a:rPr lang="es-ES" sz="2100" dirty="0" err="1">
                <a:latin typeface="Cambria" panose="02040503050406030204" pitchFamily="18" charset="0"/>
              </a:rPr>
              <a:t>Elisabet</a:t>
            </a:r>
            <a:r>
              <a:rPr lang="es-ES" sz="2100" dirty="0">
                <a:latin typeface="Cambria" panose="02040503050406030204" pitchFamily="18" charset="0"/>
              </a:rPr>
              <a:t>, la que llamaban estéril, ha concebido hijo en su vejez y éste es el sexto mes para ella,  </a:t>
            </a:r>
          </a:p>
          <a:p>
            <a:endParaRPr lang="es-ES" sz="2100" dirty="0">
              <a:latin typeface="Cambria" panose="02040503050406030204" pitchFamily="18" charset="0"/>
            </a:endParaRPr>
          </a:p>
          <a:p>
            <a:r>
              <a:rPr lang="es-ES" sz="2100" dirty="0">
                <a:latin typeface="Cambria" panose="02040503050406030204" pitchFamily="18" charset="0"/>
              </a:rPr>
              <a:t>37  pues nada hay imposible para Dios.</a:t>
            </a:r>
          </a:p>
        </p:txBody>
      </p:sp>
      <p:sp>
        <p:nvSpPr>
          <p:cNvPr id="122" name="VP…"/>
          <p:cNvSpPr txBox="1"/>
          <p:nvPr/>
        </p:nvSpPr>
        <p:spPr>
          <a:xfrm>
            <a:off x="6443497" y="2427425"/>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36    También tu parienta Isabel va a tener un hijo, a pesar de que es anciana; la que decían que no podía tener hijos, está encinta desde hace seis meses.  </a:t>
            </a:r>
          </a:p>
          <a:p>
            <a:endParaRPr lang="es-ES" sz="2100" dirty="0">
              <a:latin typeface="Cambria" panose="02040503050406030204" pitchFamily="18" charset="0"/>
            </a:endParaRPr>
          </a:p>
          <a:p>
            <a:r>
              <a:rPr lang="es-ES" sz="2100" dirty="0">
                <a:latin typeface="Cambria" panose="02040503050406030204" pitchFamily="18" charset="0"/>
              </a:rPr>
              <a:t>37  Para Dios no hay nada imposible.</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1.38-39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265843"/>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38  Entonces María dijo:—Aquí está la sierva del Señor; hágase conmigo conforme a tu palabra. Y el ángel se fue de su presencia. </a:t>
            </a:r>
          </a:p>
          <a:p>
            <a:endParaRPr lang="es-ES" sz="2100" dirty="0">
              <a:latin typeface="Cambria" panose="02040503050406030204" pitchFamily="18" charset="0"/>
            </a:endParaRPr>
          </a:p>
          <a:p>
            <a:r>
              <a:rPr lang="es-ES" sz="2100" dirty="0">
                <a:latin typeface="Cambria" panose="02040503050406030204" pitchFamily="18" charset="0"/>
              </a:rPr>
              <a:t>39  En aquellos días, levantándose María, fue de prisa a la montaña, a una ciudad de Judá;</a:t>
            </a:r>
          </a:p>
        </p:txBody>
      </p:sp>
      <p:sp>
        <p:nvSpPr>
          <p:cNvPr id="122" name="VP…"/>
          <p:cNvSpPr txBox="1"/>
          <p:nvPr/>
        </p:nvSpPr>
        <p:spPr>
          <a:xfrm>
            <a:off x="6443497" y="2265843"/>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38  Entonces María dijo: —Yo soy esclava del Señor; que Dios haga conmigo como me has dicho. Con esto, el ángel se fue. </a:t>
            </a:r>
          </a:p>
          <a:p>
            <a:endParaRPr lang="es-ES" sz="2100" dirty="0">
              <a:latin typeface="Cambria" panose="02040503050406030204" pitchFamily="18" charset="0"/>
            </a:endParaRPr>
          </a:p>
          <a:p>
            <a:r>
              <a:rPr lang="es-ES" sz="2100" dirty="0">
                <a:latin typeface="Cambria" panose="02040503050406030204" pitchFamily="18" charset="0"/>
              </a:rPr>
              <a:t>39  Por aquellos días, María se fue de prisa a un pueblo de la región montañosa de Judea,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77439271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1.40-41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5"/>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40   entró en casa de Zacarías y saludó a </a:t>
            </a:r>
            <a:r>
              <a:rPr lang="es-ES" sz="2100" dirty="0" err="1">
                <a:latin typeface="Cambria" panose="02040503050406030204" pitchFamily="18" charset="0"/>
              </a:rPr>
              <a:t>Elisabet</a:t>
            </a:r>
            <a:r>
              <a:rPr lang="es-ES" sz="2100" dirty="0">
                <a:latin typeface="Cambria" panose="02040503050406030204" pitchFamily="18" charset="0"/>
              </a:rPr>
              <a:t>.  </a:t>
            </a:r>
          </a:p>
          <a:p>
            <a:endParaRPr lang="es-ES" sz="2100" dirty="0">
              <a:latin typeface="Cambria" panose="02040503050406030204" pitchFamily="18" charset="0"/>
            </a:endParaRPr>
          </a:p>
          <a:p>
            <a:r>
              <a:rPr lang="es-ES" sz="2100" dirty="0">
                <a:latin typeface="Cambria" panose="02040503050406030204" pitchFamily="18" charset="0"/>
              </a:rPr>
              <a:t>41  Y aconteció que cuando oyó </a:t>
            </a:r>
            <a:r>
              <a:rPr lang="es-ES" sz="2100" dirty="0" err="1">
                <a:latin typeface="Cambria" panose="02040503050406030204" pitchFamily="18" charset="0"/>
              </a:rPr>
              <a:t>Elisabet</a:t>
            </a:r>
            <a:r>
              <a:rPr lang="es-ES" sz="2100" dirty="0">
                <a:latin typeface="Cambria" panose="02040503050406030204" pitchFamily="18" charset="0"/>
              </a:rPr>
              <a:t> la salutación de María, la criatura saltó en su vientre, y </a:t>
            </a:r>
            <a:r>
              <a:rPr lang="es-ES" sz="2100" dirty="0" err="1">
                <a:latin typeface="Cambria" panose="02040503050406030204" pitchFamily="18" charset="0"/>
              </a:rPr>
              <a:t>Elisabet</a:t>
            </a:r>
            <a:r>
              <a:rPr lang="es-ES" sz="2100" dirty="0">
                <a:latin typeface="Cambria" panose="02040503050406030204" pitchFamily="18" charset="0"/>
              </a:rPr>
              <a:t>, llena del Espíritu Santo,</a:t>
            </a:r>
          </a:p>
        </p:txBody>
      </p:sp>
      <p:sp>
        <p:nvSpPr>
          <p:cNvPr id="122" name="VP…"/>
          <p:cNvSpPr txBox="1"/>
          <p:nvPr/>
        </p:nvSpPr>
        <p:spPr>
          <a:xfrm>
            <a:off x="6443497" y="2427425"/>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40  y entró en la casa de Zacarías y saludó a Isabel.  </a:t>
            </a:r>
          </a:p>
          <a:p>
            <a:endParaRPr lang="es-ES" sz="2100" dirty="0">
              <a:latin typeface="Cambria" panose="02040503050406030204" pitchFamily="18" charset="0"/>
            </a:endParaRPr>
          </a:p>
          <a:p>
            <a:r>
              <a:rPr lang="es-ES" sz="2100" dirty="0">
                <a:latin typeface="Cambria" panose="02040503050406030204" pitchFamily="18" charset="0"/>
              </a:rPr>
              <a:t>41  Cuando Isabel oyó el saludo de María, la criatura se le estremeció en el vientre, y ella quedó llena del Espíritu Santo.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396457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1.42-43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6"/>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42  exclamó a gran voz: —Bendita tú entre las mujeres y bendito el fruto de tu vientre.</a:t>
            </a:r>
          </a:p>
          <a:p>
            <a:endParaRPr lang="es-ES" sz="2100" dirty="0">
              <a:latin typeface="Cambria" panose="02040503050406030204" pitchFamily="18" charset="0"/>
            </a:endParaRPr>
          </a:p>
          <a:p>
            <a:r>
              <a:rPr lang="es-ES" sz="2100" dirty="0">
                <a:latin typeface="Cambria" panose="02040503050406030204" pitchFamily="18" charset="0"/>
              </a:rPr>
              <a:t>43  ¿Por qué se me concede esto a mí, que la madre de mi Señor venga a mí?,</a:t>
            </a:r>
          </a:p>
        </p:txBody>
      </p:sp>
      <p:sp>
        <p:nvSpPr>
          <p:cNvPr id="122" name="VP…"/>
          <p:cNvSpPr txBox="1"/>
          <p:nvPr/>
        </p:nvSpPr>
        <p:spPr>
          <a:xfrm>
            <a:off x="6443497" y="2427426"/>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42  Entonces, con voz muy fuerte, dijo: —¡Dios te ha bendecido más que a todas las mujeres, y ha bendecido a tu hijo!  </a:t>
            </a:r>
          </a:p>
          <a:p>
            <a:endParaRPr lang="es-ES" sz="2100" dirty="0">
              <a:latin typeface="Cambria" panose="02040503050406030204" pitchFamily="18" charset="0"/>
            </a:endParaRPr>
          </a:p>
          <a:p>
            <a:r>
              <a:rPr lang="es-ES" sz="2100" dirty="0">
                <a:latin typeface="Cambria" panose="02040503050406030204" pitchFamily="18" charset="0"/>
              </a:rPr>
              <a:t>43  ¿Quién soy yo, para que venga a visitarme la madre de mi Señor?</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62671868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1.44-45</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265843"/>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44  porque tan pronto como llegó la voz de tu salutación a mis oídos, la criatura saltó de alegría en mi vientre.  </a:t>
            </a:r>
          </a:p>
          <a:p>
            <a:endParaRPr lang="es-ES" sz="2100" dirty="0">
              <a:latin typeface="Cambria" panose="02040503050406030204" pitchFamily="18" charset="0"/>
            </a:endParaRPr>
          </a:p>
          <a:p>
            <a:r>
              <a:rPr lang="es-ES" sz="2100" dirty="0">
                <a:latin typeface="Cambria" panose="02040503050406030204" pitchFamily="18" charset="0"/>
              </a:rPr>
              <a:t>45  Bienaventurada la que creyó, porque se cumplirá lo que le fue dicho de parte del Señor.</a:t>
            </a:r>
          </a:p>
        </p:txBody>
      </p:sp>
      <p:sp>
        <p:nvSpPr>
          <p:cNvPr id="122" name="VP…"/>
          <p:cNvSpPr txBox="1"/>
          <p:nvPr/>
        </p:nvSpPr>
        <p:spPr>
          <a:xfrm>
            <a:off x="6443497" y="2265843"/>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44  Pues tan pronto como oí tu saludo, mi hijo se estremeció de alegría en mi vientre.  </a:t>
            </a:r>
          </a:p>
          <a:p>
            <a:endParaRPr lang="es-ES" sz="2100" dirty="0">
              <a:latin typeface="Cambria" panose="02040503050406030204" pitchFamily="18" charset="0"/>
            </a:endParaRPr>
          </a:p>
          <a:p>
            <a:r>
              <a:rPr lang="es-ES" sz="2100" dirty="0">
                <a:latin typeface="Cambria" panose="02040503050406030204" pitchFamily="18" charset="0"/>
              </a:rPr>
              <a:t>45  ¡Dichosa tú por haber creído que han de cumplirse las cosas que el Señor te ha dicho!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2479373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Lucas 1.56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3073756"/>
            <a:ext cx="4300540" cy="17953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56  Se quedó María con ella como tres meses; después se volvió a su casa».</a:t>
            </a:r>
          </a:p>
        </p:txBody>
      </p:sp>
      <p:sp>
        <p:nvSpPr>
          <p:cNvPr id="122" name="VP…"/>
          <p:cNvSpPr txBox="1"/>
          <p:nvPr/>
        </p:nvSpPr>
        <p:spPr>
          <a:xfrm>
            <a:off x="6443497" y="3073756"/>
            <a:ext cx="5023442" cy="15245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56  María se quedó con Isabel unos tres meses, y después regresó a su casa.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54448798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7004</TotalTime>
  <Words>458</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17 La fe de Elisabet y María </vt:lpstr>
      <vt:lpstr>OBJETIVOS</vt:lpstr>
      <vt:lpstr>VOCABULARIO</vt:lpstr>
      <vt:lpstr>TEXTO BÍBLICO: Lucas 1.36-37</vt:lpstr>
      <vt:lpstr>TEXTO BÍBLICO: Lucas 1.38-39</vt:lpstr>
      <vt:lpstr>TEXTO BÍBLICO: Lucas 1.40-41</vt:lpstr>
      <vt:lpstr>TEXTO BÍBLICO: Lucas 1.42-43</vt:lpstr>
      <vt:lpstr>TEXTO BÍBLICO: Lucas 1.44-45</vt:lpstr>
      <vt:lpstr>TEXTO BÍBLICO: Lucas 1.56</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355</cp:revision>
  <dcterms:modified xsi:type="dcterms:W3CDTF">2023-11-11T15:05:14Z</dcterms:modified>
</cp:coreProperties>
</file>