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57" r:id="rId3"/>
    <p:sldId id="258" r:id="rId4"/>
    <p:sldId id="260" r:id="rId5"/>
    <p:sldId id="289" r:id="rId6"/>
    <p:sldId id="290" r:id="rId7"/>
    <p:sldId id="295" r:id="rId8"/>
    <p:sldId id="296" r:id="rId9"/>
    <p:sldId id="297" r:id="rId10"/>
    <p:sldId id="300" r:id="rId11"/>
    <p:sldId id="266" r:id="rId12"/>
    <p:sldId id="294" r:id="rId13"/>
    <p:sldId id="299" r:id="rId14"/>
    <p:sldId id="269" r:id="rId15"/>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95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914400" y="1122362"/>
            <a:ext cx="103632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5"/>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40"/>
            <a:ext cx="10515601"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4"/>
            <a:ext cx="10515601" cy="1500190"/>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7"/>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2" cy="823915"/>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6172201" y="1681163"/>
            <a:ext cx="5183190"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7"/>
            <a:ext cx="6172203"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839786" y="2057400"/>
            <a:ext cx="3932241"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21"/>
          </p:nvPr>
        </p:nvSpPr>
        <p:spPr>
          <a:xfrm>
            <a:off x="5183187" y="987427"/>
            <a:ext cx="6172203" cy="487362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81" y="6414762"/>
            <a:ext cx="258620" cy="248302"/>
          </a:xfrm>
          <a:prstGeom prst="rect">
            <a:avLst/>
          </a:prstGeom>
          <a:ln w="12700">
            <a:miter lim="400000"/>
          </a:ln>
        </p:spPr>
        <p:txBody>
          <a:bodyPr wrap="none" lIns="45718" tIns="45718" rIns="45718" bIns="45718" anchor="ctr">
            <a:spAutoFit/>
          </a:bodyPr>
          <a:lstStyle>
            <a:lvl1pPr algn="r">
              <a:defRPr sz="1200">
                <a:solidFill>
                  <a:srgbClr val="898989"/>
                </a:solidFill>
                <a:latin typeface="+mj-lt"/>
                <a:ea typeface="+mj-ea"/>
                <a:cs typeface="+mj-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ubtitle 2"/>
          <p:cNvSpPr txBox="1">
            <a:spLocks noGrp="1"/>
          </p:cNvSpPr>
          <p:nvPr>
            <p:ph type="subTitle" sz="quarter" idx="1"/>
          </p:nvPr>
        </p:nvSpPr>
        <p:spPr>
          <a:xfrm>
            <a:off x="433386" y="2039314"/>
            <a:ext cx="4443416" cy="442916"/>
          </a:xfrm>
          <a:prstGeom prst="rect">
            <a:avLst/>
          </a:prstGeom>
        </p:spPr>
        <p:txBody>
          <a:bodyPr>
            <a:normAutofit/>
          </a:bodyPr>
          <a:lstStyle>
            <a:lvl1pPr algn="l" defTabSz="730605">
              <a:spcBef>
                <a:spcPts val="700"/>
              </a:spcBef>
              <a:defRPr sz="2100" i="1">
                <a:solidFill>
                  <a:srgbClr val="767171"/>
                </a:solidFill>
                <a:latin typeface="Futura"/>
                <a:ea typeface="Futura"/>
                <a:cs typeface="Futura"/>
                <a:sym typeface="Futura"/>
              </a:defRPr>
            </a:lvl1pPr>
          </a:lstStyle>
          <a:p>
            <a:r>
              <a:rPr lang="es-PR" b="0" i="0" u="none" strike="noStrike" baseline="0" dirty="0">
                <a:solidFill>
                  <a:srgbClr val="000000"/>
                </a:solidFill>
                <a:latin typeface="Futura Bold"/>
              </a:rPr>
              <a:t>Gálatas 3.1-14</a:t>
            </a:r>
            <a:endParaRPr lang="es-PR" dirty="0">
              <a:latin typeface="Futura Bold"/>
            </a:endParaRPr>
          </a:p>
        </p:txBody>
      </p:sp>
      <p:sp>
        <p:nvSpPr>
          <p:cNvPr id="97" name="TextBox 3"/>
          <p:cNvSpPr txBox="1"/>
          <p:nvPr/>
        </p:nvSpPr>
        <p:spPr>
          <a:xfrm>
            <a:off x="10054907" y="6388100"/>
            <a:ext cx="1163414"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r>
              <a:t>Año 31/Vol. 2</a:t>
            </a:r>
          </a:p>
        </p:txBody>
      </p:sp>
      <p:sp>
        <p:nvSpPr>
          <p:cNvPr id="98" name="TextBox 5"/>
          <p:cNvSpPr txBox="1"/>
          <p:nvPr/>
        </p:nvSpPr>
        <p:spPr>
          <a:xfrm>
            <a:off x="415607" y="2534661"/>
            <a:ext cx="7310633" cy="10156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r>
              <a:rPr lang="es-PR" dirty="0">
                <a:latin typeface="Cambria" panose="02040503050406030204" pitchFamily="18" charset="0"/>
                <a:ea typeface="Cambria" panose="02040503050406030204" pitchFamily="18" charset="0"/>
              </a:rPr>
              <a:t>«</a:t>
            </a:r>
            <a:r>
              <a:rPr lang="es-ES" dirty="0">
                <a:latin typeface="Cambria" panose="02040503050406030204" pitchFamily="18" charset="0"/>
                <a:ea typeface="Cambria" panose="02040503050406030204" pitchFamily="18" charset="0"/>
              </a:rPr>
              <a:t>¿Recibisteis el Espíritu por las obras de la Ley o por el escuchar</a:t>
            </a:r>
          </a:p>
          <a:p>
            <a:r>
              <a:rPr lang="es-ES" dirty="0">
                <a:latin typeface="Cambria" panose="02040503050406030204" pitchFamily="18" charset="0"/>
                <a:ea typeface="Cambria" panose="02040503050406030204" pitchFamily="18" charset="0"/>
              </a:rPr>
              <a:t>con fe?</a:t>
            </a:r>
            <a:r>
              <a:rPr lang="es-PR" dirty="0">
                <a:latin typeface="Cambria" panose="02040503050406030204" pitchFamily="18" charset="0"/>
                <a:ea typeface="Cambria" panose="02040503050406030204" pitchFamily="18" charset="0"/>
              </a:rPr>
              <a:t>». </a:t>
            </a:r>
          </a:p>
          <a:p>
            <a:pPr algn="r"/>
            <a:r>
              <a:rPr lang="es-PR" dirty="0">
                <a:latin typeface="Cambria" panose="02040503050406030204" pitchFamily="18" charset="0"/>
                <a:ea typeface="Cambria" panose="02040503050406030204" pitchFamily="18" charset="0"/>
              </a:rPr>
              <a:t>Gálatas 3.2b</a:t>
            </a:r>
          </a:p>
        </p:txBody>
      </p:sp>
      <p:pic>
        <p:nvPicPr>
          <p:cNvPr id="3" name="Picture 2">
            <a:extLst>
              <a:ext uri="{FF2B5EF4-FFF2-40B4-BE49-F238E27FC236}">
                <a16:creationId xmlns:a16="http://schemas.microsoft.com/office/drawing/2014/main" id="{B491219D-62FE-C2E2-B9CF-CF353114F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923" y="0"/>
            <a:ext cx="2531623" cy="6858000"/>
          </a:xfrm>
          <a:prstGeom prst="rect">
            <a:avLst/>
          </a:prstGeom>
        </p:spPr>
      </p:pic>
      <p:pic>
        <p:nvPicPr>
          <p:cNvPr id="5" name="Picture 4">
            <a:extLst>
              <a:ext uri="{FF2B5EF4-FFF2-40B4-BE49-F238E27FC236}">
                <a16:creationId xmlns:a16="http://schemas.microsoft.com/office/drawing/2014/main" id="{E7E6EE6A-E5AD-E9A4-4BDE-1AE9A0235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85986"/>
            <a:ext cx="4463910" cy="1755782"/>
          </a:xfrm>
          <a:prstGeom prst="rect">
            <a:avLst/>
          </a:prstGeom>
        </p:spPr>
      </p:pic>
      <p:sp>
        <p:nvSpPr>
          <p:cNvPr id="95" name="Title 1"/>
          <p:cNvSpPr txBox="1">
            <a:spLocks noGrp="1"/>
          </p:cNvSpPr>
          <p:nvPr>
            <p:ph type="ctrTitle"/>
          </p:nvPr>
        </p:nvSpPr>
        <p:spPr>
          <a:xfrm>
            <a:off x="403752" y="-71364"/>
            <a:ext cx="10607147" cy="2096344"/>
          </a:xfrm>
          <a:prstGeom prst="rect">
            <a:avLst/>
          </a:prstGeom>
        </p:spPr>
        <p:txBody>
          <a:bodyPr/>
          <a:lstStyle/>
          <a:p>
            <a:pPr algn="l" defTabSz="886967">
              <a:defRPr sz="4800">
                <a:solidFill>
                  <a:srgbClr val="4DA1AF"/>
                </a:solidFill>
                <a:latin typeface="Futura PT Heavy"/>
                <a:ea typeface="Futura PT Heavy"/>
                <a:cs typeface="Futura PT Heavy"/>
                <a:sym typeface="Futura PT Heavy"/>
              </a:defRPr>
            </a:pPr>
            <a:r>
              <a:rPr lang="es-PR" dirty="0">
                <a:latin typeface="Futura Bold"/>
              </a:rPr>
              <a:t>Lección 8</a:t>
            </a:r>
          </a:p>
          <a:p>
            <a:pPr algn="l" defTabSz="886967">
              <a:defRPr sz="4800">
                <a:solidFill>
                  <a:srgbClr val="4DA1AF"/>
                </a:solidFill>
                <a:latin typeface="Futura PT Heavy"/>
                <a:ea typeface="Futura PT Heavy"/>
                <a:cs typeface="Futura PT Heavy"/>
                <a:sym typeface="Futura PT Heavy"/>
              </a:defRPr>
            </a:pPr>
            <a:r>
              <a:rPr lang="es-PR" sz="4800" dirty="0">
                <a:solidFill>
                  <a:srgbClr val="C8334A"/>
                </a:solidFill>
                <a:latin typeface="Futura Bold"/>
                <a:ea typeface="Futura Bold"/>
                <a:cs typeface="Futura Bold"/>
                <a:sym typeface="Futura Bold"/>
              </a:rPr>
              <a:t>LA SUPERIORIDAD DEL EVANGELIO</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Gálatas 3.13-14</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1958139"/>
            <a:ext cx="4300540" cy="43806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13 Cristo nos redimió de la maldición de la Ley, haciéndose maldición </a:t>
            </a:r>
            <a:r>
              <a:rPr lang="es-PR" sz="2100" b="0" i="0" u="none" strike="noStrike" baseline="0" dirty="0">
                <a:latin typeface="Cambria" panose="02040503050406030204" pitchFamily="18" charset="0"/>
              </a:rPr>
              <a:t>por nosotros (pues está </a:t>
            </a:r>
            <a:r>
              <a:rPr lang="es-ES" sz="2100" b="0" i="0" u="none" strike="noStrike" baseline="0" dirty="0">
                <a:latin typeface="Cambria" panose="02040503050406030204" pitchFamily="18" charset="0"/>
              </a:rPr>
              <a:t>escrito: «Maldito todo el que es </a:t>
            </a:r>
            <a:r>
              <a:rPr lang="es-PR" sz="2100" b="0" i="0" u="none" strike="noStrike" baseline="0" dirty="0">
                <a:latin typeface="Cambria" panose="02040503050406030204" pitchFamily="18" charset="0"/>
              </a:rPr>
              <a:t>colgado en un madero»),</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14 para que en Cristo Jesús la bendición de Abraham alcanzara a los gentiles, a fin de que por la fe recibiéramos </a:t>
            </a:r>
            <a:r>
              <a:rPr lang="es-PR" sz="2100" b="0" i="0" u="none" strike="noStrike" baseline="0" dirty="0">
                <a:latin typeface="Cambria" panose="02040503050406030204" pitchFamily="18" charset="0"/>
              </a:rPr>
              <a:t>la promesa del Espíritu.</a:t>
            </a:r>
            <a:endParaRPr lang="es-ES" sz="2100" dirty="0"/>
          </a:p>
        </p:txBody>
      </p:sp>
      <p:sp>
        <p:nvSpPr>
          <p:cNvPr id="122" name="VP…"/>
          <p:cNvSpPr txBox="1"/>
          <p:nvPr/>
        </p:nvSpPr>
        <p:spPr>
          <a:xfrm>
            <a:off x="6443499" y="1847017"/>
            <a:ext cx="5023442" cy="41098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13 Cristo nos rescató de la maldición de la ley haciéndose maldición </a:t>
            </a:r>
            <a:r>
              <a:rPr lang="es-PR" sz="2100" b="0" i="0" u="none" strike="noStrike" baseline="0" dirty="0">
                <a:latin typeface="Cambria" panose="02040503050406030204" pitchFamily="18" charset="0"/>
              </a:rPr>
              <a:t>por causa nuestra, porque la Escritura dice: «Maldito todo </a:t>
            </a:r>
            <a:r>
              <a:rPr lang="es-ES" sz="2100" b="0" i="0" u="none" strike="noStrike" baseline="0" dirty="0">
                <a:latin typeface="Cambria" panose="02040503050406030204" pitchFamily="18" charset="0"/>
              </a:rPr>
              <a:t>el que muere colgado de un </a:t>
            </a:r>
            <a:r>
              <a:rPr lang="es-PR" sz="2100" b="0" i="0" u="none" strike="noStrike" baseline="0" dirty="0">
                <a:latin typeface="Cambria" panose="02040503050406030204" pitchFamily="18" charset="0"/>
              </a:rPr>
              <a:t>madero».</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14 Esto sucedió para que la bendición que Dios prometió a Abraham </a:t>
            </a:r>
            <a:r>
              <a:rPr lang="es-PR" sz="2100" b="0" i="0" u="none" strike="noStrike" baseline="0" dirty="0">
                <a:latin typeface="Cambria" panose="02040503050406030204" pitchFamily="18" charset="0"/>
              </a:rPr>
              <a:t>alcance también, por medio </a:t>
            </a:r>
            <a:r>
              <a:rPr lang="es-ES" sz="2100" b="0" i="0" u="none" strike="noStrike" baseline="0" dirty="0">
                <a:latin typeface="Cambria" panose="02040503050406030204" pitchFamily="18" charset="0"/>
              </a:rPr>
              <a:t>de Cristo Jesús, a los no judíos; y para que por medio de la fe recibamos todos el Espíritu que Dios </a:t>
            </a:r>
            <a:r>
              <a:rPr lang="es-PR" sz="2100" b="0" i="0" u="none" strike="noStrike" baseline="0" dirty="0">
                <a:latin typeface="Cambria" panose="02040503050406030204" pitchFamily="18" charset="0"/>
              </a:rPr>
              <a:t>ha prometido.</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481751865"/>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185743"/>
            <a:ext cx="8686800" cy="371095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r>
              <a:rPr lang="es-ES" sz="2100" b="0" i="0" u="none" strike="noStrike" baseline="0" dirty="0">
                <a:latin typeface="Cambria" panose="02040503050406030204" pitchFamily="18" charset="0"/>
              </a:rPr>
              <a:t>En su comunicación con el pueblo judío Dios le entregó una ley para que organizara su vida </a:t>
            </a:r>
            <a:r>
              <a:rPr lang="es-ES" sz="2100" b="0" i="0" u="none" strike="noStrike" baseline="0" dirty="0" err="1">
                <a:latin typeface="Cambria" panose="02040503050406030204" pitchFamily="18" charset="0"/>
              </a:rPr>
              <a:t>socioreligiosa</a:t>
            </a:r>
            <a:r>
              <a:rPr lang="es-ES" sz="2100" b="0" i="0" u="none" strike="noStrike" baseline="0" dirty="0">
                <a:latin typeface="Cambria" panose="02040503050406030204" pitchFamily="18" charset="0"/>
              </a:rPr>
              <a:t> con énfasis en su conducta: la ley es un documento primordialmente ético.</a:t>
            </a:r>
          </a:p>
          <a:p>
            <a:pPr algn="l"/>
            <a:r>
              <a:rPr lang="es-ES" sz="2100" b="0" i="0" u="none" strike="noStrike" baseline="0" dirty="0">
                <a:latin typeface="Cambria" panose="02040503050406030204" pitchFamily="18" charset="0"/>
              </a:rPr>
              <a:t>Más que una ley de carácter jurídico es un acopio de ordenanzas y enseñanzas que sirvieron de norte para definir su fe y, por ende, su </a:t>
            </a:r>
            <a:r>
              <a:rPr lang="es-PR" sz="2100" b="0" i="0" u="none" strike="noStrike" baseline="0" dirty="0">
                <a:latin typeface="Cambria" panose="02040503050406030204" pitchFamily="18" charset="0"/>
              </a:rPr>
              <a:t>obediencia a Dios.</a:t>
            </a:r>
          </a:p>
          <a:p>
            <a:pPr algn="l"/>
            <a:r>
              <a:rPr lang="es-ES" sz="2100" b="0" i="0" u="none" strike="noStrike" baseline="0" dirty="0">
                <a:latin typeface="Cambria" panose="02040503050406030204" pitchFamily="18" charset="0"/>
              </a:rPr>
              <a:t>Esta ley, con las interpretaciones y añadiduras que sufrió con el paso del tiempo de manos de líderes religiosos, se convirtió en un obstáculo para su cumplimiento porque impedía la libertad del pueblo.</a:t>
            </a:r>
            <a:endParaRPr lang="es-ES" sz="2100" b="0" i="0" u="none" strike="noStrike" baseline="0" dirty="0">
              <a:solidFill>
                <a:srgbClr val="000000"/>
              </a:solidFill>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1991841"/>
            <a:ext cx="8686800" cy="409875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r>
              <a:rPr lang="es-ES" sz="2100" b="0" i="0" u="none" strike="noStrike" baseline="0" dirty="0">
                <a:latin typeface="Cambria" panose="02040503050406030204" pitchFamily="18" charset="0"/>
              </a:rPr>
              <a:t>Jesús critica fuertemente la rigurosidad en el cumplimiento de la ley y exige que se cumpla solo lo relacionado con la justicia, la misericordia y la fe. De esa profunda declaración teológica, con sus alcances compasivos, nace el Evangelio que hoy proclamamos.</a:t>
            </a:r>
          </a:p>
          <a:p>
            <a:pPr algn="l"/>
            <a:r>
              <a:rPr lang="es-ES" sz="2100" b="0" i="0" u="none" strike="noStrike" baseline="0" dirty="0">
                <a:latin typeface="Cambria" panose="02040503050406030204" pitchFamily="18" charset="0"/>
              </a:rPr>
              <a:t>En esta lección vemos cómo el apóstol Pablo retoma el tema de la ley y la fe, y declara esta última como el único medio que nos permite ser </a:t>
            </a:r>
            <a:r>
              <a:rPr lang="es-PR" sz="2100" b="0" i="0" u="none" strike="noStrike" baseline="0" dirty="0">
                <a:latin typeface="Cambria" panose="02040503050406030204" pitchFamily="18" charset="0"/>
              </a:rPr>
              <a:t>justificados ante Dios.</a:t>
            </a:r>
          </a:p>
          <a:p>
            <a:pPr algn="l"/>
            <a:r>
              <a:rPr lang="es-ES" sz="2100" b="0" i="0" u="none" strike="noStrike" baseline="0" dirty="0">
                <a:latin typeface="Cambria" panose="02040503050406030204" pitchFamily="18" charset="0"/>
              </a:rPr>
              <a:t>El Evangelio que se nutre de la fe en Dios es superior a la ley que solo descubre nuestra incapacidad para cumplirla por el pecado que mora </a:t>
            </a:r>
            <a:r>
              <a:rPr lang="es-PR" sz="2100" b="0" i="0" u="none" strike="noStrike" baseline="0" dirty="0">
                <a:latin typeface="Cambria" panose="02040503050406030204" pitchFamily="18" charset="0"/>
              </a:rPr>
              <a:t>en nosotros.</a:t>
            </a:r>
            <a:endParaRPr lang="es-ES" sz="2100" b="0" i="0" u="none" strike="noStrike" baseline="0" dirty="0">
              <a:solidFill>
                <a:srgbClr val="000000"/>
              </a:solidFill>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40776203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3426081"/>
            <a:ext cx="8686800" cy="12302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r>
              <a:rPr lang="es-ES" sz="2100" b="0" i="0" u="none" strike="noStrike" baseline="0" dirty="0">
                <a:latin typeface="Cambria" panose="02040503050406030204" pitchFamily="18" charset="0"/>
              </a:rPr>
              <a:t>La promesa de la salvación que por la fe se origina en Abraham se cumple en Cristo y en ese salto descubrimos que la ley no tiene injerencia sobre los seres humanos como medio de salvación.</a:t>
            </a:r>
            <a:endParaRPr lang="es-ES" sz="2100" b="0" i="0" u="none" strike="noStrike" baseline="0" dirty="0">
              <a:solidFill>
                <a:srgbClr val="000000"/>
              </a:solidFill>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220109089"/>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2259013" y="981075"/>
            <a:ext cx="3078165"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r>
              <a:t>ORACIÓN</a:t>
            </a:r>
          </a:p>
        </p:txBody>
      </p:sp>
      <p:sp>
        <p:nvSpPr>
          <p:cNvPr id="180" name="Straight Connector 5"/>
          <p:cNvSpPr/>
          <p:nvPr/>
        </p:nvSpPr>
        <p:spPr>
          <a:xfrm>
            <a:off x="2330450" y="1566862"/>
            <a:ext cx="6346828" cy="2"/>
          </a:xfrm>
          <a:prstGeom prst="line">
            <a:avLst/>
          </a:prstGeom>
          <a:ln w="25400">
            <a:solidFill>
              <a:schemeClr val="accent4"/>
            </a:solidFill>
            <a:miter/>
          </a:ln>
        </p:spPr>
        <p:txBody>
          <a:bodyPr lIns="45718" tIns="45718" rIns="45718" bIns="45718"/>
          <a:lstStyle/>
          <a:p>
            <a:endParaR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68437" y="2669333"/>
            <a:ext cx="9236076" cy="200587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defTabSz="584200">
              <a:lnSpc>
                <a:spcPct val="120000"/>
              </a:lnSpc>
              <a:defRPr sz="2600" i="1">
                <a:latin typeface="Cambria"/>
                <a:ea typeface="Cambria"/>
                <a:cs typeface="Cambria"/>
                <a:sym typeface="Cambria"/>
              </a:defRPr>
            </a:lvl1pPr>
          </a:lstStyle>
          <a:p>
            <a:pPr algn="l"/>
            <a:r>
              <a:rPr lang="es-ES" sz="2100" b="0" i="1" u="none" strike="noStrike" baseline="0" dirty="0">
                <a:latin typeface="Cambria-Italic"/>
              </a:rPr>
              <a:t>Señor, nuevamente te damos gracias porque un día nos liberaste del pecado al morir en la cruz por nosotros. No lo merecíamos, mas tú lo hiciste como respuesta de amor insondable. Ayúdanos a serte fiel en todo, y así testimoniar que vives en nosotros. Que tu Espíritu nos inspire y fortalezca para hacer tu voluntad. En Cristo Jesús oramos, amén.</a:t>
            </a:r>
            <a:endParaRPr sz="2100" dirty="0"/>
          </a:p>
        </p:txBody>
      </p:sp>
      <p:pic>
        <p:nvPicPr>
          <p:cNvPr id="182" name="Picture 2" descr="Picture 2"/>
          <p:cNvPicPr>
            <a:picLocks noChangeAspect="1"/>
          </p:cNvPicPr>
          <p:nvPr/>
        </p:nvPicPr>
        <p:blipFill>
          <a:blip r:embed="rId2"/>
          <a:stretch>
            <a:fillRect/>
          </a:stretch>
        </p:blipFill>
        <p:spPr>
          <a:xfrm>
            <a:off x="1192212" y="758825"/>
            <a:ext cx="1030288" cy="1030288"/>
          </a:xfrm>
          <a:prstGeom prst="rect">
            <a:avLst/>
          </a:prstGeom>
          <a:ln w="12700">
            <a:miter lim="400000"/>
          </a:ln>
        </p:spPr>
      </p:pic>
      <p:pic>
        <p:nvPicPr>
          <p:cNvPr id="2" name="Picture 4">
            <a:extLst>
              <a:ext uri="{FF2B5EF4-FFF2-40B4-BE49-F238E27FC236}">
                <a16:creationId xmlns:a16="http://schemas.microsoft.com/office/drawing/2014/main" id="{F53BBE8A-2892-EBFF-8062-A374238500D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title"/>
          </p:nvPr>
        </p:nvSpPr>
        <p:spPr>
          <a:xfrm>
            <a:off x="2022474" y="1069975"/>
            <a:ext cx="3078167"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r>
              <a:t>OBJETIVOS</a:t>
            </a:r>
          </a:p>
        </p:txBody>
      </p:sp>
      <p:sp>
        <p:nvSpPr>
          <p:cNvPr id="102" name="Content Placeholder 2"/>
          <p:cNvSpPr txBox="1">
            <a:spLocks noGrp="1"/>
          </p:cNvSpPr>
          <p:nvPr>
            <p:ph type="body" sz="half" idx="1"/>
          </p:nvPr>
        </p:nvSpPr>
        <p:spPr>
          <a:xfrm>
            <a:off x="1256669" y="2487964"/>
            <a:ext cx="9432599" cy="3221198"/>
          </a:xfrm>
          <a:prstGeom prst="rect">
            <a:avLst/>
          </a:prstGeom>
        </p:spPr>
        <p:txBody>
          <a:bodyPr>
            <a:noAutofit/>
          </a:bodyPr>
          <a:lstStyle/>
          <a:p>
            <a:pPr algn="l"/>
            <a:r>
              <a:rPr lang="es-ES" sz="2300" b="0" i="0" u="none" strike="noStrike" baseline="0" dirty="0">
                <a:latin typeface="Cambria" panose="02040503050406030204" pitchFamily="18" charset="0"/>
              </a:rPr>
              <a:t>La superioridad del Evangelio cuyo contenido de fe trasciende </a:t>
            </a:r>
            <a:r>
              <a:rPr lang="es-PR" sz="2300" b="0" i="0" u="none" strike="noStrike" baseline="0" dirty="0">
                <a:latin typeface="Cambria" panose="02040503050406030204" pitchFamily="18" charset="0"/>
              </a:rPr>
              <a:t>la ley.</a:t>
            </a:r>
          </a:p>
          <a:p>
            <a:pPr algn="l"/>
            <a:r>
              <a:rPr lang="es-ES" sz="2300" b="0" i="0" u="none" strike="noStrike" baseline="0" dirty="0">
                <a:latin typeface="Cambria" panose="02040503050406030204" pitchFamily="18" charset="0"/>
              </a:rPr>
              <a:t>La necesidad de aceptar y vivir la fe en el Cristo crucificado.</a:t>
            </a:r>
          </a:p>
          <a:p>
            <a:pPr algn="l"/>
            <a:r>
              <a:rPr lang="es-ES" sz="2300" b="0" i="0" u="none" strike="noStrike" baseline="0" dirty="0">
                <a:latin typeface="Cambria" panose="02040503050406030204" pitchFamily="18" charset="0"/>
              </a:rPr>
              <a:t>La trascendencia de la respuesta de fe del patriarca Abraham para toda la humanidad en todos los tiempos.</a:t>
            </a:r>
          </a:p>
          <a:p>
            <a:pPr algn="l"/>
            <a:r>
              <a:rPr lang="es-ES" sz="2300" b="0" i="0" u="none" strike="noStrike" baseline="0" dirty="0">
                <a:latin typeface="Cambria" panose="02040503050406030204" pitchFamily="18" charset="0"/>
              </a:rPr>
              <a:t>La entrega en Cristo del Espíritu de la promesa, fuente evangélica </a:t>
            </a:r>
            <a:r>
              <a:rPr lang="es-PR" sz="2300" b="0" i="0" u="none" strike="noStrike" baseline="0" dirty="0">
                <a:latin typeface="Cambria" panose="02040503050406030204" pitchFamily="18" charset="0"/>
              </a:rPr>
              <a:t>de fe.</a:t>
            </a:r>
            <a:endParaRPr lang="es-ES" sz="2300" b="0" i="0" u="none" strike="noStrike" baseline="0" dirty="0">
              <a:solidFill>
                <a:srgbClr val="000000"/>
              </a:solidFill>
              <a:latin typeface="Cambria" panose="02040503050406030204" pitchFamily="18" charset="0"/>
            </a:endParaRPr>
          </a:p>
        </p:txBody>
      </p:sp>
      <p:sp>
        <p:nvSpPr>
          <p:cNvPr id="103" name="Straight Connector 5"/>
          <p:cNvSpPr/>
          <p:nvPr/>
        </p:nvSpPr>
        <p:spPr>
          <a:xfrm flipV="1">
            <a:off x="2124074" y="1562100"/>
            <a:ext cx="7697791" cy="93666"/>
          </a:xfrm>
          <a:prstGeom prst="line">
            <a:avLst/>
          </a:prstGeom>
          <a:ln w="25400">
            <a:solidFill>
              <a:srgbClr val="7030A0"/>
            </a:solidFill>
            <a:miter/>
          </a:ln>
        </p:spPr>
        <p:txBody>
          <a:bodyPr lIns="45718" tIns="45718" rIns="45718" bIns="45718"/>
          <a:lstStyle/>
          <a:p>
            <a:endParaRPr/>
          </a:p>
        </p:txBody>
      </p:sp>
      <p:pic>
        <p:nvPicPr>
          <p:cNvPr id="104" name="Picture 4" descr="Picture 4"/>
          <p:cNvPicPr>
            <a:picLocks noChangeAspect="1"/>
          </p:cNvPicPr>
          <p:nvPr/>
        </p:nvPicPr>
        <p:blipFill>
          <a:blip r:embed="rId2"/>
          <a:stretch>
            <a:fillRect/>
          </a:stretch>
        </p:blipFill>
        <p:spPr>
          <a:xfrm>
            <a:off x="755650" y="798512"/>
            <a:ext cx="1128713" cy="1128713"/>
          </a:xfrm>
          <a:prstGeom prst="rect">
            <a:avLst/>
          </a:prstGeom>
          <a:ln w="12700">
            <a:miter lim="400000"/>
          </a:ln>
        </p:spPr>
      </p:pic>
      <p:pic>
        <p:nvPicPr>
          <p:cNvPr id="10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t>VOCABULARIO</a:t>
            </a:r>
          </a:p>
        </p:txBody>
      </p:sp>
      <p:sp>
        <p:nvSpPr>
          <p:cNvPr id="108" name="Content Placeholder 2"/>
          <p:cNvSpPr txBox="1">
            <a:spLocks noGrp="1"/>
          </p:cNvSpPr>
          <p:nvPr>
            <p:ph type="body" idx="1"/>
          </p:nvPr>
        </p:nvSpPr>
        <p:spPr>
          <a:xfrm>
            <a:off x="1439722" y="2392413"/>
            <a:ext cx="9312555" cy="3938509"/>
          </a:xfrm>
          <a:prstGeom prst="rect">
            <a:avLst/>
          </a:prstGeom>
        </p:spPr>
        <p:txBody>
          <a:bodyPr>
            <a:noAutofit/>
          </a:bodyPr>
          <a:lstStyle/>
          <a:p>
            <a:pPr algn="l"/>
            <a:r>
              <a:rPr lang="es-ES" sz="2300" b="1" i="0" u="none" strike="noStrike" baseline="0" dirty="0">
                <a:latin typeface="Cambria-Bold"/>
              </a:rPr>
              <a:t>Gálatas: </a:t>
            </a:r>
            <a:r>
              <a:rPr lang="es-ES" sz="2300" b="0" i="0" u="none" strike="noStrike" baseline="0" dirty="0">
                <a:latin typeface="Cambria" panose="02040503050406030204" pitchFamily="18" charset="0"/>
              </a:rPr>
              <a:t>Estos son los habitantes de </a:t>
            </a:r>
            <a:r>
              <a:rPr lang="es-ES" sz="2300" b="0" i="0" u="none" strike="noStrike" baseline="0" dirty="0" err="1">
                <a:latin typeface="Cambria" panose="02040503050406030204" pitchFamily="18" charset="0"/>
              </a:rPr>
              <a:t>Galacia</a:t>
            </a:r>
            <a:r>
              <a:rPr lang="es-ES" sz="2300" b="0" i="0" u="none" strike="noStrike" baseline="0" dirty="0">
                <a:latin typeface="Cambria" panose="02040503050406030204" pitchFamily="18" charset="0"/>
              </a:rPr>
              <a:t>, localizada en Asia Menor donde Pablo realizó una obra misionera muy fructífera.</a:t>
            </a:r>
          </a:p>
          <a:p>
            <a:pPr algn="l"/>
            <a:r>
              <a:rPr lang="es-ES" sz="2300" b="1" i="0" u="none" strike="noStrike" baseline="0" dirty="0">
                <a:latin typeface="Cambria-Bold"/>
              </a:rPr>
              <a:t>Espíritu: </a:t>
            </a:r>
            <a:r>
              <a:rPr lang="es-ES" sz="2300" b="0" i="0" u="none" strike="noStrike" baseline="0" dirty="0">
                <a:latin typeface="Cambria" panose="02040503050406030204" pitchFamily="18" charset="0"/>
              </a:rPr>
              <a:t>Se refiere al Espíritu Santo. Es también el Espíritu de Dios y el Espíritu de Cristo. Este constituye la promesa que recibimos cumpliéndose así la oferta de fe dada a Abraham, bendición </a:t>
            </a:r>
            <a:r>
              <a:rPr lang="es-PR" sz="2300" b="0" i="0" u="none" strike="noStrike" baseline="0" dirty="0">
                <a:latin typeface="Cambria" panose="02040503050406030204" pitchFamily="18" charset="0"/>
              </a:rPr>
              <a:t>para todas las naciones.</a:t>
            </a:r>
          </a:p>
          <a:p>
            <a:pPr algn="l"/>
            <a:r>
              <a:rPr lang="es-ES" sz="2300" b="1" i="0" u="none" strike="noStrike" baseline="0" dirty="0">
                <a:latin typeface="Cambria-Bold"/>
              </a:rPr>
              <a:t>Madero: </a:t>
            </a:r>
            <a:r>
              <a:rPr lang="es-ES" sz="2300" b="0" i="0" u="none" strike="noStrike" baseline="0" dirty="0">
                <a:latin typeface="Cambria" panose="02040503050406030204" pitchFamily="18" charset="0"/>
              </a:rPr>
              <a:t>Otro término para identificar la cruz.</a:t>
            </a:r>
            <a:endParaRPr lang="es-ES" sz="2300" b="0" i="0" u="none" strike="noStrike" baseline="0" dirty="0">
              <a:latin typeface="Cambria" panose="02040503050406030204" pitchFamily="18" charset="0"/>
              <a:ea typeface="Cambria" panose="02040503050406030204" pitchFamily="18" charset="0"/>
            </a:endParaRPr>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Gálatas 3.1-2</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085208"/>
            <a:ext cx="4300540" cy="37343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 ¡Gálatas insensatos!, ¿quién os fascinó para no obedecer a la verdad, a vosotros ante cuyos ojos Jesucristo fue ya presentado claramente </a:t>
            </a:r>
            <a:r>
              <a:rPr lang="es-PR" sz="2100" b="0" i="0" u="none" strike="noStrike" baseline="0" dirty="0">
                <a:latin typeface="Cambria" panose="02040503050406030204" pitchFamily="18" charset="0"/>
              </a:rPr>
              <a:t>crucificado?</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2 Esto sólo quiero saber de vosotros: </a:t>
            </a:r>
            <a:r>
              <a:rPr lang="es-PR" sz="2100" b="0" i="0" u="none" strike="noStrike" baseline="0" dirty="0">
                <a:latin typeface="Cambria" panose="02040503050406030204" pitchFamily="18" charset="0"/>
              </a:rPr>
              <a:t>¿Recibisteis el Espíritu por </a:t>
            </a:r>
            <a:r>
              <a:rPr lang="es-ES" sz="2100" b="0" i="0" u="none" strike="noStrike" baseline="0" dirty="0">
                <a:latin typeface="Cambria" panose="02040503050406030204" pitchFamily="18" charset="0"/>
              </a:rPr>
              <a:t>las obras de la Ley o por el escuchar </a:t>
            </a:r>
            <a:r>
              <a:rPr lang="es-PR" sz="2100" b="0" i="0" u="none" strike="noStrike" baseline="0" dirty="0">
                <a:latin typeface="Cambria" panose="02040503050406030204" pitchFamily="18" charset="0"/>
              </a:rPr>
              <a:t>con fe?</a:t>
            </a:r>
            <a:endParaRPr sz="2100" dirty="0"/>
          </a:p>
        </p:txBody>
      </p:sp>
      <p:sp>
        <p:nvSpPr>
          <p:cNvPr id="122" name="VP…"/>
          <p:cNvSpPr txBox="1"/>
          <p:nvPr/>
        </p:nvSpPr>
        <p:spPr>
          <a:xfrm>
            <a:off x="6443497" y="2033095"/>
            <a:ext cx="5023442" cy="37866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PR" sz="2100" b="0" i="0" u="none" strike="noStrike" baseline="0" dirty="0">
                <a:latin typeface="Cambria" panose="02040503050406030204" pitchFamily="18" charset="0"/>
              </a:rPr>
              <a:t>1 ¡Gálatas, duros para entender! </a:t>
            </a:r>
            <a:r>
              <a:rPr lang="es-ES" sz="2100" b="0" i="0" u="none" strike="noStrike" baseline="0" dirty="0">
                <a:latin typeface="Cambria" panose="02040503050406030204" pitchFamily="18" charset="0"/>
              </a:rPr>
              <a:t>¿Quién los embrujó? En nuestra </a:t>
            </a:r>
            <a:r>
              <a:rPr lang="es-PR" sz="2100" b="0" i="0" u="none" strike="noStrike" baseline="0" dirty="0">
                <a:latin typeface="Cambria" panose="02040503050406030204" pitchFamily="18" charset="0"/>
              </a:rPr>
              <a:t>predicación hemos mostrado </a:t>
            </a:r>
            <a:r>
              <a:rPr lang="es-ES" sz="2100" b="0" i="0" u="none" strike="noStrike" baseline="0" dirty="0">
                <a:latin typeface="Cambria" panose="02040503050406030204" pitchFamily="18" charset="0"/>
              </a:rPr>
              <a:t>ante sus propios ojos a Jesucristo </a:t>
            </a:r>
            <a:r>
              <a:rPr lang="es-PR" sz="2100" b="0" i="0" u="none" strike="noStrike" baseline="0" dirty="0">
                <a:latin typeface="Cambria" panose="02040503050406030204" pitchFamily="18" charset="0"/>
              </a:rPr>
              <a:t>crucificado.</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2 Sólo quiero que me contesten a </a:t>
            </a:r>
            <a:r>
              <a:rPr lang="es-PR" sz="2100" b="0" i="0" u="none" strike="noStrike" baseline="0" dirty="0">
                <a:latin typeface="Cambria" panose="02040503050406030204" pitchFamily="18" charset="0"/>
              </a:rPr>
              <a:t>esta pregunta: ¿Recibieron ustedes </a:t>
            </a:r>
            <a:r>
              <a:rPr lang="es-ES" sz="2100" b="0" i="0" u="none" strike="noStrike" baseline="0" dirty="0">
                <a:latin typeface="Cambria" panose="02040503050406030204" pitchFamily="18" charset="0"/>
              </a:rPr>
              <a:t>el Espíritu de Dios por el cumplimiento de la ley o por aceptar el mensaje de la fe?</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Gálatas 3.3-4</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674037"/>
            <a:ext cx="4300540" cy="30880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3 ¿Tan insensatos sois? Habiendo comenzado por el Espíritu, ¿ahora </a:t>
            </a:r>
            <a:r>
              <a:rPr lang="es-PR" sz="2100" b="0" i="0" u="none" strike="noStrike" baseline="0" dirty="0">
                <a:latin typeface="Cambria" panose="02040503050406030204" pitchFamily="18" charset="0"/>
              </a:rPr>
              <a:t>vais a acabar por la carne?</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4 ¿Tantas cosas habéis padecido en vano? Si es que realmente fue </a:t>
            </a:r>
            <a:r>
              <a:rPr lang="es-PR" sz="2100" b="0" i="0" u="none" strike="noStrike" baseline="0" dirty="0">
                <a:latin typeface="Cambria" panose="02040503050406030204" pitchFamily="18" charset="0"/>
              </a:rPr>
              <a:t>en vano.</a:t>
            </a:r>
            <a:endParaRPr sz="2100" dirty="0"/>
          </a:p>
        </p:txBody>
      </p:sp>
      <p:sp>
        <p:nvSpPr>
          <p:cNvPr id="122" name="VP…"/>
          <p:cNvSpPr txBox="1"/>
          <p:nvPr/>
        </p:nvSpPr>
        <p:spPr>
          <a:xfrm>
            <a:off x="6443497" y="2532380"/>
            <a:ext cx="5023442" cy="314034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3 ¿Son tan duros para entender, que habiendo comenzado con el </a:t>
            </a:r>
            <a:r>
              <a:rPr lang="es-PR" sz="2100" b="0" i="0" u="none" strike="noStrike" baseline="0" dirty="0">
                <a:latin typeface="Cambria" panose="02040503050406030204" pitchFamily="18" charset="0"/>
              </a:rPr>
              <a:t>Espíritu quieren ahora terminar con algo puramente humano?</a:t>
            </a:r>
          </a:p>
          <a:p>
            <a:pPr algn="l"/>
            <a:endParaRPr lang="es-PR" sz="2100" b="0" i="0" u="none" strike="noStrike" baseline="0" dirty="0">
              <a:latin typeface="Cambria" panose="02040503050406030204" pitchFamily="18" charset="0"/>
            </a:endParaRPr>
          </a:p>
          <a:p>
            <a:pPr algn="l"/>
            <a:r>
              <a:rPr lang="es-PR" sz="2100" b="0" i="0" u="none" strike="noStrike" baseline="0" dirty="0">
                <a:latin typeface="Cambria" panose="02040503050406030204" pitchFamily="18" charset="0"/>
              </a:rPr>
              <a:t>4 ¿Tantas buenas experiencias </a:t>
            </a:r>
            <a:r>
              <a:rPr lang="es-ES" sz="2100" b="0" i="0" u="none" strike="noStrike" baseline="0" dirty="0">
                <a:latin typeface="Cambria" panose="02040503050406030204" pitchFamily="18" charset="0"/>
              </a:rPr>
              <a:t>para nada? ¡Imposible que hayan</a:t>
            </a:r>
            <a:r>
              <a:rPr lang="es-ES" sz="2100" dirty="0">
                <a:latin typeface="Cambria" panose="02040503050406030204" pitchFamily="18" charset="0"/>
              </a:rPr>
              <a:t> </a:t>
            </a:r>
            <a:r>
              <a:rPr lang="es-PR" sz="2100" b="0" i="0" u="none" strike="noStrike" baseline="0" dirty="0">
                <a:latin typeface="Cambria" panose="02040503050406030204" pitchFamily="18" charset="0"/>
              </a:rPr>
              <a:t>sido para nada!</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AE086837-7B83-56BB-C481-12679E48DEB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53320636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Gálatas 3.5-6</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2054431"/>
            <a:ext cx="4300540" cy="30880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5 Aquel, pues, que os da el Espíritu y hace maravillas entre vosotros, ¿lo hace por las obras de la Ley o por el oír con fe?</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6 Así Abraham creyó a Dios y le </a:t>
            </a:r>
            <a:r>
              <a:rPr lang="es-PR" sz="2100" b="0" i="0" u="none" strike="noStrike" baseline="0" dirty="0">
                <a:latin typeface="Cambria" panose="02040503050406030204" pitchFamily="18" charset="0"/>
              </a:rPr>
              <a:t>fue contado por justicia.</a:t>
            </a:r>
            <a:endParaRPr lang="es-ES" sz="2100" dirty="0"/>
          </a:p>
        </p:txBody>
      </p:sp>
      <p:sp>
        <p:nvSpPr>
          <p:cNvPr id="122" name="VP…"/>
          <p:cNvSpPr txBox="1"/>
          <p:nvPr/>
        </p:nvSpPr>
        <p:spPr>
          <a:xfrm>
            <a:off x="6443499" y="1953807"/>
            <a:ext cx="5023442" cy="37866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lang="es-ES" sz="2100" dirty="0"/>
              <a:t>VP</a:t>
            </a:r>
          </a:p>
          <a:p>
            <a:pPr defTabSz="368045">
              <a:lnSpc>
                <a:spcPct val="120000"/>
              </a:lnSpc>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5 Cuando Dios les da su Espíritu y hace milagros entre ustedes, ¿por qué lo hace? No en</a:t>
            </a:r>
          </a:p>
          <a:p>
            <a:pPr algn="l"/>
            <a:r>
              <a:rPr lang="es-ES" sz="2100" b="0" i="0" u="none" strike="noStrike" baseline="0" dirty="0">
                <a:latin typeface="Cambria" panose="02040503050406030204" pitchFamily="18" charset="0"/>
              </a:rPr>
              <a:t>virtud del cumplimiento de la ley, sino por aceptar el mensaje </a:t>
            </a:r>
            <a:r>
              <a:rPr lang="es-PR" sz="2100" b="0" i="0" u="none" strike="noStrike" baseline="0" dirty="0">
                <a:latin typeface="Cambria" panose="02040503050406030204" pitchFamily="18" charset="0"/>
              </a:rPr>
              <a:t>de la fe.</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6 Así también, Abraham creyó a Dios, y Dios le tuvo esto en cuenta y lo reconoció como justo.</a:t>
            </a:r>
            <a:endParaRPr lang="es-ES"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3183609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Gálatas 3.7-8</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1910174"/>
            <a:ext cx="4300540" cy="40575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7 Sabed, por tanto, que los que tienen fe, éstos son hijos de </a:t>
            </a:r>
            <a:r>
              <a:rPr lang="es-PR" sz="2100" b="0" i="0" u="none" strike="noStrike" baseline="0" dirty="0">
                <a:latin typeface="Cambria" panose="02040503050406030204" pitchFamily="18" charset="0"/>
              </a:rPr>
              <a:t>Abraham.</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8 Y la Escritura, previendo que Dios había de justificar por la fe a los gentiles, dio de antemano la buena nueva a Abraham, diciendo: «En ti serán benditas todas las</a:t>
            </a:r>
          </a:p>
          <a:p>
            <a:pPr algn="l"/>
            <a:r>
              <a:rPr lang="es-PR" sz="2100" b="0" i="0" u="none" strike="noStrike" baseline="0" dirty="0">
                <a:latin typeface="Cambria" panose="02040503050406030204" pitchFamily="18" charset="0"/>
              </a:rPr>
              <a:t>naciones».</a:t>
            </a:r>
            <a:endParaRPr lang="es-ES" sz="2100" dirty="0"/>
          </a:p>
        </p:txBody>
      </p:sp>
      <p:sp>
        <p:nvSpPr>
          <p:cNvPr id="122" name="VP…"/>
          <p:cNvSpPr txBox="1"/>
          <p:nvPr/>
        </p:nvSpPr>
        <p:spPr>
          <a:xfrm>
            <a:off x="6443499" y="1836386"/>
            <a:ext cx="5023442" cy="41098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7 Por lo tanto, ustedes deben saber que los verdaderos descendientes de Abraham son los que </a:t>
            </a:r>
            <a:r>
              <a:rPr lang="es-PR" sz="2100" b="0" i="0" u="none" strike="noStrike" baseline="0" dirty="0">
                <a:latin typeface="Cambria" panose="02040503050406030204" pitchFamily="18" charset="0"/>
              </a:rPr>
              <a:t>tienen fe.</a:t>
            </a:r>
          </a:p>
          <a:p>
            <a:pPr algn="l"/>
            <a:endParaRPr lang="es-PR" sz="2100" b="0" i="0" u="none" strike="noStrike" baseline="0" dirty="0">
              <a:latin typeface="Cambria" panose="02040503050406030204" pitchFamily="18" charset="0"/>
            </a:endParaRPr>
          </a:p>
          <a:p>
            <a:pPr algn="l"/>
            <a:r>
              <a:rPr lang="es-PR" sz="2100" b="0" i="0" u="none" strike="noStrike" baseline="0" dirty="0">
                <a:latin typeface="Cambria" panose="02040503050406030204" pitchFamily="18" charset="0"/>
              </a:rPr>
              <a:t>8 La Escritura, viendo de antemano </a:t>
            </a:r>
            <a:r>
              <a:rPr lang="es-ES" sz="2100" b="0" i="0" u="none" strike="noStrike" baseline="0" dirty="0">
                <a:latin typeface="Cambria" panose="02040503050406030204" pitchFamily="18" charset="0"/>
              </a:rPr>
              <a:t>que también entre los no judíos iba Dios a reconocer como justos a los que tuvieran fe, había </a:t>
            </a:r>
            <a:r>
              <a:rPr lang="es-PR" sz="2100" b="0" i="0" u="none" strike="noStrike" baseline="0" dirty="0">
                <a:latin typeface="Cambria" panose="02040503050406030204" pitchFamily="18" charset="0"/>
              </a:rPr>
              <a:t>anunciado a Abraham esta buena </a:t>
            </a:r>
            <a:r>
              <a:rPr lang="es-ES" sz="2100" b="0" i="0" u="none" strike="noStrike" baseline="0" dirty="0">
                <a:latin typeface="Cambria" panose="02040503050406030204" pitchFamily="18" charset="0"/>
              </a:rPr>
              <a:t>noticia: «Todas las naciones serán </a:t>
            </a:r>
            <a:r>
              <a:rPr lang="es-PR" sz="2100" b="0" i="0" u="none" strike="noStrike" baseline="0" dirty="0">
                <a:latin typeface="Cambria" panose="02040503050406030204" pitchFamily="18" charset="0"/>
              </a:rPr>
              <a:t>bendecidas por medio de ti».</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42068426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Gálatas 3.9-10</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4" y="2019430"/>
            <a:ext cx="4300540" cy="40575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9 De modo que los que tienen fe son bendecidos con el creyente </a:t>
            </a:r>
            <a:r>
              <a:rPr lang="es-PR" sz="2100" b="0" i="0" u="none" strike="noStrike" baseline="0" dirty="0">
                <a:latin typeface="Cambria" panose="02040503050406030204" pitchFamily="18" charset="0"/>
              </a:rPr>
              <a:t>Abraham.</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10 Todos los que dependen de las obras de la Ley están bajo maldición, </a:t>
            </a:r>
            <a:r>
              <a:rPr lang="es-PR" sz="2100" b="0" i="0" u="none" strike="noStrike" baseline="0" dirty="0">
                <a:latin typeface="Cambria" panose="02040503050406030204" pitchFamily="18" charset="0"/>
              </a:rPr>
              <a:t>pues escrito está: «Maldito </a:t>
            </a:r>
            <a:r>
              <a:rPr lang="es-ES" sz="2100" b="0" i="0" u="none" strike="noStrike" baseline="0" dirty="0">
                <a:latin typeface="Cambria" panose="02040503050406030204" pitchFamily="18" charset="0"/>
              </a:rPr>
              <a:t>sea el que no permanezca en todas las cosas escritas en el libro de la Ley, para cumplirlas».</a:t>
            </a:r>
            <a:endParaRPr lang="es-ES" sz="2100" dirty="0"/>
          </a:p>
        </p:txBody>
      </p:sp>
      <p:sp>
        <p:nvSpPr>
          <p:cNvPr id="122" name="VP…"/>
          <p:cNvSpPr txBox="1"/>
          <p:nvPr/>
        </p:nvSpPr>
        <p:spPr>
          <a:xfrm>
            <a:off x="6443498" y="1957240"/>
            <a:ext cx="5023442" cy="37866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9 De manera que los que creen son bendecidos junto con Abraham, </a:t>
            </a:r>
            <a:r>
              <a:rPr lang="es-PR" sz="2100" b="0" i="0" u="none" strike="noStrike" baseline="0" dirty="0">
                <a:latin typeface="Cambria" panose="02040503050406030204" pitchFamily="18" charset="0"/>
              </a:rPr>
              <a:t>que también creyó.</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10 Quienes ponen su confianza en la ley están bajo maldición, </a:t>
            </a:r>
            <a:r>
              <a:rPr lang="es-PR" sz="2100" b="0" i="0" u="none" strike="noStrike" baseline="0" dirty="0">
                <a:latin typeface="Cambria" panose="02040503050406030204" pitchFamily="18" charset="0"/>
              </a:rPr>
              <a:t>porque la Escritura dice: «Maldito </a:t>
            </a:r>
            <a:r>
              <a:rPr lang="es-ES" sz="2100" b="0" i="0" u="none" strike="noStrike" baseline="0" dirty="0">
                <a:latin typeface="Cambria" panose="02040503050406030204" pitchFamily="18" charset="0"/>
              </a:rPr>
              <a:t>sea el que no cumple fielmente todo lo que está escrito en el libro </a:t>
            </a:r>
            <a:r>
              <a:rPr lang="es-PR" sz="2100" b="0" i="0" u="none" strike="noStrike" baseline="0" dirty="0">
                <a:latin typeface="Cambria" panose="02040503050406030204" pitchFamily="18" charset="0"/>
              </a:rPr>
              <a:t>de la ley».</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078736575"/>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Gálatas 3.11-12</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2213944"/>
            <a:ext cx="4300540" cy="30880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11 Y que por la Ley nadie se justifica ante Dios es evidente, porque «el justo por la fe vivirá».</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12 Pero la Ley no procede de la fe, sino que dice: «El que haga estas </a:t>
            </a:r>
            <a:r>
              <a:rPr lang="es-PR" sz="2100" b="0" i="0" u="none" strike="noStrike" baseline="0" dirty="0">
                <a:latin typeface="Cambria" panose="02040503050406030204" pitchFamily="18" charset="0"/>
              </a:rPr>
              <a:t>cosas vivirá por ella».</a:t>
            </a:r>
            <a:endParaRPr lang="es-ES" sz="2100" dirty="0"/>
          </a:p>
        </p:txBody>
      </p:sp>
      <p:sp>
        <p:nvSpPr>
          <p:cNvPr id="122" name="VP…"/>
          <p:cNvSpPr txBox="1"/>
          <p:nvPr/>
        </p:nvSpPr>
        <p:spPr>
          <a:xfrm>
            <a:off x="6443499" y="2141266"/>
            <a:ext cx="5023442" cy="314034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11 Por tanto, está claro que nadie es reconocido como justo en virtud de la ley; pues la Escritura dice: «El justo por la fe vivirá».</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12 Pero la ley no se basa en la fe, sino que dice: «El que cumpla la </a:t>
            </a:r>
            <a:r>
              <a:rPr lang="es-PR" sz="2100" b="0" i="0" u="none" strike="noStrike" baseline="0" dirty="0">
                <a:latin typeface="Cambria" panose="02040503050406030204" pitchFamily="18" charset="0"/>
              </a:rPr>
              <a:t>ley, vivirá por ella».</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918737902"/>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739</TotalTime>
  <Words>1298</Words>
  <Application>Microsoft Office PowerPoint</Application>
  <PresentationFormat>Widescreen</PresentationFormat>
  <Paragraphs>107</Paragraphs>
  <Slides>14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Arial</vt:lpstr>
      <vt:lpstr>Calibri</vt:lpstr>
      <vt:lpstr>Cambria</vt:lpstr>
      <vt:lpstr>Cambria-Bold</vt:lpstr>
      <vt:lpstr>Cambria-Italic</vt:lpstr>
      <vt:lpstr>Futura Bold</vt:lpstr>
      <vt:lpstr>Futura PT Medium</vt:lpstr>
      <vt:lpstr>Futura Std Medium Condensed</vt:lpstr>
      <vt:lpstr>Helvetica</vt:lpstr>
      <vt:lpstr>Office Theme</vt:lpstr>
      <vt:lpstr>Lección 8 LA SUPERIORIDAD DEL EVANGELIO</vt:lpstr>
      <vt:lpstr>OBJETIVOS</vt:lpstr>
      <vt:lpstr>VOCABULARIO</vt:lpstr>
      <vt:lpstr>TEXTO BÍBLICO: Gálatas 3.1-2</vt:lpstr>
      <vt:lpstr>TEXTO BÍBLICO: Gálatas 3.3-4</vt:lpstr>
      <vt:lpstr>TEXTO BÍBLICO: Gálatas 3.5-6</vt:lpstr>
      <vt:lpstr>TEXTO BÍBLICO: Gálatas 3.7-8</vt:lpstr>
      <vt:lpstr>TEXTO BÍBLICO: Gálatas 3.9-10</vt:lpstr>
      <vt:lpstr>TEXTO BÍBLICO: Gálatas 3.11-12</vt:lpstr>
      <vt:lpstr>TEXTO BÍBLICO: Gálatas 3.13-14</vt:lpstr>
      <vt:lpstr>RESUMEN</vt:lpstr>
      <vt:lpstr>RESUMEN</vt:lpstr>
      <vt:lpstr>RESUMEN</vt:lpstr>
      <vt:lpstr>ORACIÓN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7 JESÚS LES PREPARA UN DESAYUNO</dc:title>
  <dc:creator>Jesus Rodriguez-Cortes</dc:creator>
  <cp:lastModifiedBy>Jesus Rodriguez-Cortes</cp:lastModifiedBy>
  <cp:revision>252</cp:revision>
  <dcterms:modified xsi:type="dcterms:W3CDTF">2023-09-05T14:19:31Z</dcterms:modified>
</cp:coreProperties>
</file>