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60" r:id="rId5"/>
    <p:sldId id="289" r:id="rId6"/>
    <p:sldId id="290" r:id="rId7"/>
    <p:sldId id="295" r:id="rId8"/>
    <p:sldId id="296" r:id="rId9"/>
    <p:sldId id="297" r:id="rId10"/>
    <p:sldId id="298" r:id="rId11"/>
    <p:sldId id="299" r:id="rId12"/>
    <p:sldId id="266" r:id="rId13"/>
    <p:sldId id="294" r:id="rId14"/>
    <p:sldId id="269"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Romanos 2.12-24, 28-29</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3234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«[E]s judío el que lo es en lo interior, y la circuncisión es la del</a:t>
            </a:r>
          </a:p>
          <a:p>
            <a:r>
              <a:rPr lang="es-ES" dirty="0">
                <a:latin typeface="Cambria" panose="02040503050406030204" pitchFamily="18" charset="0"/>
                <a:ea typeface="Cambria" panose="02040503050406030204" pitchFamily="18" charset="0"/>
              </a:rPr>
              <a:t>corazón, en espíritu y no según la letra. La alabanza del tal no</a:t>
            </a:r>
          </a:p>
          <a:p>
            <a:r>
              <a:rPr lang="es-ES" dirty="0">
                <a:latin typeface="Cambria" panose="02040503050406030204" pitchFamily="18" charset="0"/>
                <a:ea typeface="Cambria" panose="02040503050406030204" pitchFamily="18" charset="0"/>
              </a:rPr>
              <a:t>viene de los hombres, sino de Dios». </a:t>
            </a:r>
          </a:p>
          <a:p>
            <a:pPr algn="r"/>
            <a:r>
              <a:rPr lang="en-US" dirty="0">
                <a:latin typeface="Cambria" panose="02040503050406030204" pitchFamily="18" charset="0"/>
                <a:ea typeface="Cambria" panose="02040503050406030204" pitchFamily="18" charset="0"/>
              </a:rPr>
              <a:t>Romanos 2.29</a:t>
            </a:r>
            <a:endParaRPr dirty="0">
              <a:latin typeface="Cambria" panose="02040503050406030204" pitchFamily="18" charset="0"/>
              <a:ea typeface="Cambria" panose="02040503050406030204" pitchFamily="18" charset="0"/>
            </a:endParaRP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lstStyle/>
          <a:p>
            <a:pPr algn="l" defTabSz="886967">
              <a:defRPr sz="4800">
                <a:solidFill>
                  <a:srgbClr val="4DA1AF"/>
                </a:solidFill>
                <a:latin typeface="Futura PT Heavy"/>
                <a:ea typeface="Futura PT Heavy"/>
                <a:cs typeface="Futura PT Heavy"/>
                <a:sym typeface="Futura PT Heavy"/>
              </a:defRPr>
            </a:pPr>
            <a:r>
              <a:rPr lang="es-PR" dirty="0">
                <a:latin typeface="Futura Bold"/>
              </a:rPr>
              <a:t>Lección 5</a:t>
            </a:r>
          </a:p>
          <a:p>
            <a:pPr algn="l" defTabSz="886967">
              <a:defRPr sz="4800">
                <a:solidFill>
                  <a:srgbClr val="4DA1AF"/>
                </a:solidFill>
                <a:latin typeface="Futura PT Heavy"/>
                <a:ea typeface="Futura PT Heavy"/>
                <a:cs typeface="Futura PT Heavy"/>
                <a:sym typeface="Futura PT Heavy"/>
              </a:defRPr>
            </a:pPr>
            <a:r>
              <a:rPr lang="es-PR" sz="4800" dirty="0">
                <a:solidFill>
                  <a:srgbClr val="C8334A"/>
                </a:solidFill>
                <a:latin typeface="Futura Bold"/>
                <a:ea typeface="Futura Bold"/>
                <a:cs typeface="Futura Bold"/>
                <a:sym typeface="Futura Bold"/>
              </a:rPr>
              <a:t>UN ASUNTO DEL CORAZÓN</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2.24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3041250"/>
            <a:ext cx="4300540" cy="17953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24 pues, como está escrito: «El nombre de Dios es blasfemado entre los gentiles por causa de </a:t>
            </a:r>
            <a:r>
              <a:rPr lang="es-PR" sz="2100" b="0" i="0" u="none" strike="noStrike" baseline="0" dirty="0">
                <a:latin typeface="Cambria" panose="02040503050406030204" pitchFamily="18" charset="0"/>
              </a:rPr>
              <a:t>vosotros.»</a:t>
            </a:r>
            <a:endParaRPr lang="es-ES" sz="2100" dirty="0"/>
          </a:p>
        </p:txBody>
      </p:sp>
      <p:sp>
        <p:nvSpPr>
          <p:cNvPr id="122" name="VP…"/>
          <p:cNvSpPr txBox="1"/>
          <p:nvPr/>
        </p:nvSpPr>
        <p:spPr>
          <a:xfrm>
            <a:off x="6443498" y="2988927"/>
            <a:ext cx="5023442" cy="18476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24 Con razón dice la Escritura: «Los paganos ofenden a Dios por </a:t>
            </a:r>
            <a:r>
              <a:rPr lang="es-PR" sz="2100" b="0" i="0" u="none" strike="noStrike" baseline="0" dirty="0">
                <a:latin typeface="Cambria" panose="02040503050406030204" pitchFamily="18" charset="0"/>
              </a:rPr>
              <a:t>culpa de ustedes».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18621293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Romanos 2.28-29</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910171"/>
            <a:ext cx="4300540" cy="40575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solidFill>
                  <a:srgbClr val="000000"/>
                </a:solidFill>
                <a:latin typeface="Cambria" panose="02040503050406030204" pitchFamily="18" charset="0"/>
              </a:rPr>
              <a:t>28 No es judío el que lo es exteriormente, ni es la circuncisión la que se hace exteriormente en la </a:t>
            </a:r>
            <a:r>
              <a:rPr lang="es-PR" sz="2100" b="0" i="0" u="none" strike="noStrike" baseline="0" dirty="0">
                <a:solidFill>
                  <a:srgbClr val="000000"/>
                </a:solidFill>
                <a:latin typeface="Cambria" panose="02040503050406030204" pitchFamily="18" charset="0"/>
              </a:rPr>
              <a:t>carne;</a:t>
            </a:r>
          </a:p>
          <a:p>
            <a:pPr algn="l"/>
            <a:endParaRPr lang="es-ES" sz="2100" b="0" i="0" u="none" strike="noStrike" baseline="0" dirty="0">
              <a:solidFill>
                <a:srgbClr val="000000"/>
              </a:solidFill>
              <a:latin typeface="Cambria" panose="02040503050406030204" pitchFamily="18" charset="0"/>
            </a:endParaRPr>
          </a:p>
          <a:p>
            <a:pPr algn="l"/>
            <a:r>
              <a:rPr lang="es-ES" sz="2100" b="0" i="0" u="none" strike="noStrike" baseline="0" dirty="0">
                <a:solidFill>
                  <a:srgbClr val="000000"/>
                </a:solidFill>
                <a:latin typeface="Cambria" panose="02040503050406030204" pitchFamily="18" charset="0"/>
              </a:rPr>
              <a:t>29 sino que es judío el que lo es en lo interior, y la circuncisión es la del corazón, en espíritu y no según la letra. La alabanza del tal no viene de los hombres, sino de </a:t>
            </a:r>
            <a:r>
              <a:rPr lang="es-PR" sz="2100" b="0" i="0" u="none" strike="noStrike" baseline="0" dirty="0">
                <a:solidFill>
                  <a:srgbClr val="000000"/>
                </a:solidFill>
                <a:latin typeface="Cambria" panose="02040503050406030204" pitchFamily="18" charset="0"/>
              </a:rPr>
              <a:t>Dios.</a:t>
            </a:r>
            <a:endParaRPr lang="es-ES" sz="2100" dirty="0"/>
          </a:p>
        </p:txBody>
      </p:sp>
      <p:sp>
        <p:nvSpPr>
          <p:cNvPr id="122" name="VP…"/>
          <p:cNvSpPr txBox="1"/>
          <p:nvPr/>
        </p:nvSpPr>
        <p:spPr>
          <a:xfrm>
            <a:off x="6443499" y="1831975"/>
            <a:ext cx="5023442" cy="378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28 Porque ser judío no es serlo solamente por fuera, y estar circuncidado </a:t>
            </a:r>
            <a:r>
              <a:rPr lang="es-PR" sz="2100" b="0" i="0" u="none" strike="noStrike" baseline="0" dirty="0">
                <a:latin typeface="Cambria" panose="02040503050406030204" pitchFamily="18" charset="0"/>
              </a:rPr>
              <a:t>no es estarlo solamente </a:t>
            </a:r>
            <a:r>
              <a:rPr lang="es-ES" sz="2100" b="0" i="0" u="none" strike="noStrike" baseline="0" dirty="0">
                <a:latin typeface="Cambria" panose="02040503050406030204" pitchFamily="18" charset="0"/>
              </a:rPr>
              <a:t>por fuera, en el cuerpo.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29 El verdadero judío lo es interiormente, </a:t>
            </a:r>
            <a:r>
              <a:rPr lang="es-PR" sz="2100" b="0" i="0" u="none" strike="noStrike" baseline="0" dirty="0">
                <a:latin typeface="Cambria" panose="02040503050406030204" pitchFamily="18" charset="0"/>
              </a:rPr>
              <a:t>y el estar circuncidado </a:t>
            </a:r>
            <a:r>
              <a:rPr lang="es-ES" sz="2100" b="0" i="0" u="none" strike="noStrike" baseline="0" dirty="0">
                <a:latin typeface="Cambria" panose="02040503050406030204" pitchFamily="18" charset="0"/>
              </a:rPr>
              <a:t>es cosa del corazón: no depende de reglas escritas, sino del Espíritu. El que es así, resulta aprobado, no por los hombres, sino por Dios.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84328827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85744"/>
            <a:ext cx="8686800" cy="37109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La importancia que tiene entender que Dios ha hecho provisión para que los seres humanos puedan conocer y cumplir con sus mandamientos. Para tal fin entregó a los judíos la ley de Moisés y a los gentiles les instruyó por medio de sus conciencias.</a:t>
            </a:r>
          </a:p>
          <a:p>
            <a:pPr algn="l"/>
            <a:r>
              <a:rPr lang="es-ES" sz="2100" b="0" i="0" u="none" strike="noStrike" baseline="0" dirty="0">
                <a:latin typeface="Cambria" panose="02040503050406030204" pitchFamily="18" charset="0"/>
              </a:rPr>
              <a:t>El reclamo ético-conductual que hace el Señor para que no haya desfase entre predicar y enseñar sobre las virtudes de la ley, y su cumplimiento.</a:t>
            </a:r>
          </a:p>
          <a:p>
            <a:pPr algn="l"/>
            <a:r>
              <a:rPr lang="es-ES" sz="2100" b="0" i="0" u="none" strike="noStrike" baseline="0" dirty="0">
                <a:latin typeface="Cambria" panose="02040503050406030204" pitchFamily="18" charset="0"/>
              </a:rPr>
              <a:t>Que esa ley habría de escribirse en el corazón de las personas siendo expresión de la buena voluntad interior de los que buscan su acercamiento </a:t>
            </a:r>
            <a:r>
              <a:rPr lang="es-PR" sz="2100" b="0" i="0" u="none" strike="noStrike" baseline="0" dirty="0">
                <a:latin typeface="Cambria" panose="02040503050406030204" pitchFamily="18" charset="0"/>
              </a:rPr>
              <a:t>espiritual a Dios.</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612014"/>
            <a:ext cx="8686800" cy="28584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Que esa transformación interior es la respuesta a la fe en Cristo, quien nos alcanza con la ley del amor para que, desde ella, producto de la gracia, podamos ser solidarios con los que también tienen necesidad </a:t>
            </a:r>
            <a:r>
              <a:rPr lang="es-PR" sz="2100" b="0" i="0" u="none" strike="noStrike" baseline="0" dirty="0">
                <a:latin typeface="Cambria" panose="02040503050406030204" pitchFamily="18" charset="0"/>
              </a:rPr>
              <a:t>de Dios. </a:t>
            </a:r>
          </a:p>
          <a:p>
            <a:pPr algn="l"/>
            <a:r>
              <a:rPr lang="es-ES" sz="2100" b="0" i="0" u="none" strike="noStrike" baseline="0" dirty="0">
                <a:latin typeface="Cambria" panose="02040503050406030204" pitchFamily="18" charset="0"/>
              </a:rPr>
              <a:t>Una correcta relación con Dios es un asunto del Espíritu Santo pues, a partir de Cristo, se supera el régimen de lo legal para insertarse en </a:t>
            </a:r>
            <a:r>
              <a:rPr lang="es-PR" sz="2100" b="0" i="0" u="none" strike="noStrike" baseline="0" dirty="0">
                <a:latin typeface="Cambria" panose="02040503050406030204" pitchFamily="18" charset="0"/>
              </a:rPr>
              <a:t>lo espiritual (Ro 8.1-2).</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776203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366336"/>
            <a:ext cx="9236076" cy="261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300" b="0" i="1" u="none" strike="noStrike" baseline="0" dirty="0">
                <a:latin typeface="Cambria-Italic"/>
              </a:rPr>
              <a:t>¡Oh, Señor, Dios bueno, dador de la vida! Te pedimos humildemente que escribas tu ley de amor en nuestros corazones. Que seamos agradecidos por el perdón de nuestros pecados y por enviar tu Santo Espíritu para morar con nosotros y en nosotros. Que siempre nos presentemos ante ti para adorarte con corazones contritos y humillados. Todo esto lo pedimos en el nombre de Cristo, Señor y Salvador nuestro. ¡Amén!</a:t>
            </a:r>
            <a:endParaRPr sz="23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PR" sz="2300" b="0" i="0" u="none" strike="noStrike" baseline="0" dirty="0">
                <a:latin typeface="Cambria" panose="02040503050406030204" pitchFamily="18" charset="0"/>
              </a:rPr>
              <a:t>Dios se da a conocer a los seres humanos de distintas maneras </a:t>
            </a:r>
            <a:r>
              <a:rPr lang="es-ES" sz="2300" b="0" i="0" u="none" strike="noStrike" baseline="0" dirty="0">
                <a:latin typeface="Cambria" panose="02040503050406030204" pitchFamily="18" charset="0"/>
              </a:rPr>
              <a:t>para que no haya excusas cuando él les llame a juicio.</a:t>
            </a:r>
          </a:p>
          <a:p>
            <a:pPr algn="l"/>
            <a:r>
              <a:rPr lang="es-ES" sz="2300" b="0" i="0" u="none" strike="noStrike" baseline="0" dirty="0">
                <a:latin typeface="Cambria" panose="02040503050406030204" pitchFamily="18" charset="0"/>
              </a:rPr>
              <a:t>Los gentiles, aunque no recibieron la ley de Moisés, sin embargo, para obedecer a Dios esa ley está escrita en el corazón y esa ética vale hoy para todos.</a:t>
            </a:r>
          </a:p>
          <a:p>
            <a:pPr algn="l"/>
            <a:r>
              <a:rPr lang="es-ES" sz="2300" b="0" i="0" u="none" strike="noStrike" baseline="0" dirty="0">
                <a:latin typeface="Cambria" panose="02040503050406030204" pitchFamily="18" charset="0"/>
              </a:rPr>
              <a:t>El llamado es a dar buen testimonio público de lo que se enseña </a:t>
            </a:r>
            <a:r>
              <a:rPr lang="es-PR" sz="2300" b="0" i="0" u="none" strike="noStrike" baseline="0" dirty="0">
                <a:latin typeface="Cambria" panose="02040503050406030204" pitchFamily="18" charset="0"/>
              </a:rPr>
              <a:t>y predica.</a:t>
            </a:r>
          </a:p>
          <a:p>
            <a:pPr algn="l"/>
            <a:r>
              <a:rPr lang="es-ES" sz="2300" b="0" i="0" u="none" strike="noStrike" baseline="0" dirty="0">
                <a:latin typeface="Cambria" panose="02040503050406030204" pitchFamily="18" charset="0"/>
              </a:rPr>
              <a:t>Es Dios quien alaba y reconoce la validez y sinceridad de los </a:t>
            </a:r>
            <a:r>
              <a:rPr lang="es-PR" sz="2300" b="0" i="0" u="none" strike="noStrike" baseline="0" dirty="0">
                <a:latin typeface="Cambria" panose="02040503050406030204" pitchFamily="18" charset="0"/>
              </a:rPr>
              <a:t>que obedecen de corazón.</a:t>
            </a:r>
            <a:endParaRPr lang="es-ES" sz="23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100" b="1" i="0" u="none" strike="noStrike" baseline="0" dirty="0">
                <a:latin typeface="Cambria-Bold"/>
              </a:rPr>
              <a:t>Ley mosaica: </a:t>
            </a:r>
            <a:r>
              <a:rPr lang="es-ES" sz="2100" b="0" i="0" u="none" strike="noStrike" baseline="0" dirty="0">
                <a:latin typeface="Cambria" panose="02040503050406030204" pitchFamily="18" charset="0"/>
              </a:rPr>
              <a:t>Ley entregada por Dios a Moisés para orientar la conducta de los judíos. Son reglas prácticas dadas con el propósito de alimentar y organizar la vida. De su cumplimiento depende la respuesta de Dios para dar vida o muerte.</a:t>
            </a:r>
          </a:p>
          <a:p>
            <a:pPr algn="l"/>
            <a:r>
              <a:rPr lang="es-ES" sz="2100" b="1" i="0" u="none" strike="noStrike" baseline="0" dirty="0">
                <a:latin typeface="Cambria-Bold"/>
              </a:rPr>
              <a:t>Gentil: </a:t>
            </a:r>
            <a:r>
              <a:rPr lang="es-ES" sz="2100" b="0" i="0" u="none" strike="noStrike" baseline="0" dirty="0">
                <a:latin typeface="Cambria" panose="02040503050406030204" pitchFamily="18" charset="0"/>
              </a:rPr>
              <a:t>Son los paganos, que profesaban otra religión diferente a los judíos, sin importar su raza o cultura.</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2.12-13</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199509"/>
            <a:ext cx="4300540" cy="37343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12 Todos los que sin la Ley han pecado, sin la Ley también perecerán; y todos los que bajo la Ley han pecado, por la Ley serán juzgados,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13 pues no son los oidores de la Ley los justos ante Dios, sino que los que obedecen la Ley serán </a:t>
            </a:r>
            <a:r>
              <a:rPr lang="es-PR" sz="2100" b="0" i="0" u="none" strike="noStrike" baseline="0" dirty="0">
                <a:latin typeface="Cambria" panose="02040503050406030204" pitchFamily="18" charset="0"/>
              </a:rPr>
              <a:t>justificados.</a:t>
            </a:r>
            <a:endParaRPr sz="2100" dirty="0"/>
          </a:p>
        </p:txBody>
      </p:sp>
      <p:sp>
        <p:nvSpPr>
          <p:cNvPr id="122" name="VP…"/>
          <p:cNvSpPr txBox="1"/>
          <p:nvPr/>
        </p:nvSpPr>
        <p:spPr>
          <a:xfrm>
            <a:off x="6443497" y="2080722"/>
            <a:ext cx="5023442" cy="378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12 Todos los que pecan sin haber tenido la ley de Moisés, perecerán sin esa ley; y los que pecan a pesar de tener la ley de Moisés, por medio de esa misma ley </a:t>
            </a:r>
            <a:r>
              <a:rPr lang="es-PR" sz="2100" b="0" i="0" u="none" strike="noStrike" baseline="0" dirty="0">
                <a:latin typeface="Cambria" panose="02040503050406030204" pitchFamily="18" charset="0"/>
              </a:rPr>
              <a:t>serán juzgados.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13 Pues no son justos ante Dios los que solamente oyen la ley, sino los que la obedecen.</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Romanos 2.14-15</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1989266"/>
            <a:ext cx="4300540" cy="40575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14 Cuando los gentiles que no tienen la Ley hacen por naturaleza lo que es de la Ley, estos, aunque no tengan la Ley, son ley para sí </a:t>
            </a:r>
            <a:r>
              <a:rPr lang="es-PR" sz="2100" b="0" i="0" u="none" strike="noStrike" baseline="0" dirty="0">
                <a:latin typeface="Cambria" panose="02040503050406030204" pitchFamily="18" charset="0"/>
              </a:rPr>
              <a:t>mismos,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15 mostrando la obra de la Ley escrita en sus corazones, dando testimonio su conciencia y acusándolos </a:t>
            </a:r>
            <a:r>
              <a:rPr lang="es-PR" sz="2100" b="0" i="0" u="none" strike="noStrike" baseline="0" dirty="0">
                <a:latin typeface="Cambria" panose="02040503050406030204" pitchFamily="18" charset="0"/>
              </a:rPr>
              <a:t>o defendiéndolos sus razonamientos</a:t>
            </a:r>
            <a:endParaRPr sz="2100" dirty="0"/>
          </a:p>
        </p:txBody>
      </p:sp>
      <p:sp>
        <p:nvSpPr>
          <p:cNvPr id="122" name="VP…"/>
          <p:cNvSpPr txBox="1"/>
          <p:nvPr/>
        </p:nvSpPr>
        <p:spPr>
          <a:xfrm>
            <a:off x="6443497" y="1989266"/>
            <a:ext cx="5023442" cy="378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14 Porque cuando los que no son judíos ni tienen la ley hacen por naturaleza lo que la ley manda, ellos mismos son su propia ley,</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15 pues muestran por su conducta que llevan la ley escrita en el corazón. Su propia conciencia lo comprueba, y sus propios pensamientos los acusarán o los </a:t>
            </a:r>
            <a:r>
              <a:rPr lang="es-PR" sz="2100" b="0" i="0" u="none" strike="noStrike" baseline="0" dirty="0">
                <a:latin typeface="Cambria" panose="02040503050406030204" pitchFamily="18" charset="0"/>
              </a:rPr>
              <a:t>defenderán</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2.16-17</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368757"/>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16 en el día en que Dios juzgará por medio de Jesucristo los secretos de los hombres, conforme a mi </a:t>
            </a:r>
            <a:r>
              <a:rPr lang="es-PR" sz="2100" b="0" i="0" u="none" strike="noStrike" baseline="0" dirty="0">
                <a:latin typeface="Cambria" panose="02040503050406030204" pitchFamily="18" charset="0"/>
              </a:rPr>
              <a:t>evangelio.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17 Tú te llamas judío, te apoyas en la Ley y te glorías en Dios;</a:t>
            </a:r>
            <a:endParaRPr lang="es-ES" sz="2100" dirty="0"/>
          </a:p>
        </p:txBody>
      </p:sp>
      <p:sp>
        <p:nvSpPr>
          <p:cNvPr id="122" name="VP…"/>
          <p:cNvSpPr txBox="1"/>
          <p:nvPr/>
        </p:nvSpPr>
        <p:spPr>
          <a:xfrm>
            <a:off x="6443499" y="2368757"/>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16 el día en que Dios juzgará los </a:t>
            </a:r>
            <a:r>
              <a:rPr lang="es-PR" sz="2100" b="0" i="0" u="none" strike="noStrike" baseline="0" dirty="0">
                <a:latin typeface="Cambria" panose="02040503050406030204" pitchFamily="18" charset="0"/>
              </a:rPr>
              <a:t>secretos de todos por medio de Cristo Jesús, conforme al evangelio que yo anuncio.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17 Tú te llamas judío, confías en la ley de Moisés, y estás orgulloso </a:t>
            </a:r>
            <a:r>
              <a:rPr lang="es-PR" sz="2100" b="0" i="0" u="none" strike="noStrike" baseline="0" dirty="0">
                <a:latin typeface="Cambria" panose="02040503050406030204" pitchFamily="18" charset="0"/>
              </a:rPr>
              <a:t>de tu Dios.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Romanos 2.18-19</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556504"/>
            <a:ext cx="4300540" cy="27648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18 conoces su voluntad e, instruido por la Ley, apruebas lo mejor; </a:t>
            </a:r>
          </a:p>
          <a:p>
            <a:pPr algn="l"/>
            <a:endParaRPr lang="es-ES" sz="2100" dirty="0">
              <a:latin typeface="Cambria" panose="02040503050406030204" pitchFamily="18" charset="0"/>
            </a:endParaRPr>
          </a:p>
          <a:p>
            <a:pPr algn="l"/>
            <a:r>
              <a:rPr lang="es-PR" sz="2100" b="0" i="0" u="none" strike="noStrike" baseline="0" dirty="0">
                <a:latin typeface="Cambria" panose="02040503050406030204" pitchFamily="18" charset="0"/>
              </a:rPr>
              <a:t>19 estás convencido de que eres </a:t>
            </a:r>
            <a:r>
              <a:rPr lang="es-ES" sz="2100" b="0" i="0" u="none" strike="noStrike" baseline="0" dirty="0">
                <a:latin typeface="Cambria" panose="02040503050406030204" pitchFamily="18" charset="0"/>
              </a:rPr>
              <a:t>guía de ciegos, luz de los que </a:t>
            </a:r>
            <a:r>
              <a:rPr lang="es-PR" sz="2100" b="0" i="0" u="none" strike="noStrike" baseline="0" dirty="0">
                <a:latin typeface="Cambria" panose="02040503050406030204" pitchFamily="18" charset="0"/>
              </a:rPr>
              <a:t>están en tinieblas,</a:t>
            </a:r>
            <a:endParaRPr lang="es-ES" sz="2100" dirty="0"/>
          </a:p>
        </p:txBody>
      </p:sp>
      <p:sp>
        <p:nvSpPr>
          <p:cNvPr id="122" name="VP…"/>
          <p:cNvSpPr txBox="1"/>
          <p:nvPr/>
        </p:nvSpPr>
        <p:spPr>
          <a:xfrm>
            <a:off x="6443499" y="2394922"/>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18 Conoces su voluntad, y la ley te enseña a escoger lo mejor.</a:t>
            </a:r>
          </a:p>
          <a:p>
            <a:pPr algn="l"/>
            <a:endParaRPr lang="en-US" sz="2100" dirty="0"/>
          </a:p>
          <a:p>
            <a:pPr algn="l"/>
            <a:r>
              <a:rPr lang="es-ES" sz="2100" b="0" i="0" u="none" strike="noStrike" baseline="0" dirty="0">
                <a:latin typeface="Cambria" panose="02040503050406030204" pitchFamily="18" charset="0"/>
              </a:rPr>
              <a:t>19 Estás convencido de que puedes guiar a los ciegos y alumbrar a los que andan en la oscuridad;</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2.20-21</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181013"/>
            <a:ext cx="4300540" cy="37343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20 instructor de los ignorantes, maestro de niños y que tienes en la Ley la forma del conocimiento </a:t>
            </a:r>
            <a:r>
              <a:rPr lang="es-PR" sz="2100" b="0" i="0" u="none" strike="noStrike" baseline="0" dirty="0">
                <a:latin typeface="Cambria" panose="02040503050406030204" pitchFamily="18" charset="0"/>
              </a:rPr>
              <a:t>y de la verdad.</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21 Tú, pues, que enseñas a otro, ¿no te enseñas a ti mismo? Tú </a:t>
            </a:r>
            <a:r>
              <a:rPr lang="es-PR" sz="2100" b="0" i="0" u="none" strike="noStrike" baseline="0" dirty="0">
                <a:latin typeface="Cambria" panose="02040503050406030204" pitchFamily="18" charset="0"/>
              </a:rPr>
              <a:t>que predicas que no se ha de robar, ¿robas?</a:t>
            </a:r>
            <a:endParaRPr lang="es-ES" sz="2100" dirty="0"/>
          </a:p>
        </p:txBody>
      </p:sp>
      <p:sp>
        <p:nvSpPr>
          <p:cNvPr id="122" name="VP…"/>
          <p:cNvSpPr txBox="1"/>
          <p:nvPr/>
        </p:nvSpPr>
        <p:spPr>
          <a:xfrm>
            <a:off x="6376823" y="2115866"/>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20 de que puedes instruir a los ignorantes y orientar a los sencillos, ya que en la ley tienes la regla del conocimiento y de la verdad.</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21 Predicas que no se debe robar, </a:t>
            </a:r>
            <a:r>
              <a:rPr lang="es-PR" sz="2100" b="0" i="0" u="none" strike="noStrike" baseline="0" dirty="0">
                <a:latin typeface="Cambria" panose="02040503050406030204" pitchFamily="18" charset="0"/>
              </a:rPr>
              <a:t>¿por qué robas?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787365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2.22-23</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233337"/>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22 Tú que dices que no se ha de </a:t>
            </a:r>
            <a:r>
              <a:rPr lang="es-PR" sz="2100" b="0" i="0" u="none" strike="noStrike" baseline="0" dirty="0">
                <a:latin typeface="Cambria" panose="02040503050406030204" pitchFamily="18" charset="0"/>
              </a:rPr>
              <a:t>adulterar, ¿adulteras? Tú que </a:t>
            </a:r>
            <a:r>
              <a:rPr lang="es-ES" sz="2100" b="0" i="0" u="none" strike="noStrike" baseline="0" dirty="0">
                <a:latin typeface="Cambria" panose="02040503050406030204" pitchFamily="18" charset="0"/>
              </a:rPr>
              <a:t>abominas de los ídolos, ¿cometes </a:t>
            </a:r>
            <a:r>
              <a:rPr lang="es-PR" sz="2100" b="0" i="0" u="none" strike="noStrike" baseline="0" dirty="0">
                <a:latin typeface="Cambria" panose="02040503050406030204" pitchFamily="18" charset="0"/>
              </a:rPr>
              <a:t>sacrilegio?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23 Tú que te jactas de la Ley, ¿con infracción de la Ley deshonras a </a:t>
            </a:r>
            <a:r>
              <a:rPr lang="es-PR" sz="2100" b="0" i="0" u="none" strike="noStrike" baseline="0" dirty="0">
                <a:latin typeface="Cambria" panose="02040503050406030204" pitchFamily="18" charset="0"/>
              </a:rPr>
              <a:t>Dios?,</a:t>
            </a:r>
            <a:endParaRPr lang="es-ES" sz="2100" dirty="0"/>
          </a:p>
        </p:txBody>
      </p:sp>
      <p:sp>
        <p:nvSpPr>
          <p:cNvPr id="122" name="VP…"/>
          <p:cNvSpPr txBox="1"/>
          <p:nvPr/>
        </p:nvSpPr>
        <p:spPr>
          <a:xfrm>
            <a:off x="6443499" y="2141266"/>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22 Si dices que no se debe cometer adulterio, ¿por qué lo cometes? Si odias a los ídolos, ¿por qué robas las riquezas de sus templos?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23 Te glorías de la ley, pero deshonras a Dios porque la desobedeces.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1873790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668</TotalTime>
  <Words>1284</Words>
  <Application>Microsoft Office PowerPoint</Application>
  <PresentationFormat>Widescreen</PresentationFormat>
  <Paragraphs>109</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5 UN ASUNTO DEL CORAZÓN</vt:lpstr>
      <vt:lpstr>OBJETIVOS</vt:lpstr>
      <vt:lpstr>VOCABULARIO</vt:lpstr>
      <vt:lpstr>TEXTO BÍBLICO: Romanos 2.12-13</vt:lpstr>
      <vt:lpstr>TEXTO BÍBLICO: Romanos 2.14-15</vt:lpstr>
      <vt:lpstr>TEXTO BÍBLICO: Romanos 2.16-17</vt:lpstr>
      <vt:lpstr>TEXTO BÍBLICO: Romanos 2.18-19</vt:lpstr>
      <vt:lpstr>TEXTO BÍBLICO: Romanos 2.20-21</vt:lpstr>
      <vt:lpstr>TEXTO BÍBLICO: Romanos 2.22-23</vt:lpstr>
      <vt:lpstr>TEXTO BÍBLICO: Romanos 2.24</vt:lpstr>
      <vt:lpstr>TEXTO BÍBLICO: Romanos 2.28-29</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221</cp:revision>
  <dcterms:modified xsi:type="dcterms:W3CDTF">2023-08-27T17:39:04Z</dcterms:modified>
</cp:coreProperties>
</file>