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60" r:id="rId5"/>
    <p:sldId id="289" r:id="rId6"/>
    <p:sldId id="290" r:id="rId7"/>
    <p:sldId id="295" r:id="rId8"/>
    <p:sldId id="296" r:id="rId9"/>
    <p:sldId id="297" r:id="rId10"/>
    <p:sldId id="298" r:id="rId11"/>
    <p:sldId id="299" r:id="rId12"/>
    <p:sldId id="266" r:id="rId13"/>
    <p:sldId id="294" r:id="rId14"/>
    <p:sldId id="269"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Juan 8.1-11, 56-59</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0156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«Ella dijo: “Ninguno, Señor”. Entonces Jesús le dijo: “Ni yo te</a:t>
            </a:r>
          </a:p>
          <a:p>
            <a:r>
              <a:rPr lang="es-ES" dirty="0">
                <a:latin typeface="Cambria" panose="02040503050406030204" pitchFamily="18" charset="0"/>
                <a:ea typeface="Cambria" panose="02040503050406030204" pitchFamily="18" charset="0"/>
              </a:rPr>
              <a:t>condeno; vete y no peques más”». </a:t>
            </a:r>
          </a:p>
          <a:p>
            <a:pPr algn="r"/>
            <a:r>
              <a:rPr lang="en-US" dirty="0">
                <a:latin typeface="Cambria" panose="02040503050406030204" pitchFamily="18" charset="0"/>
                <a:ea typeface="Cambria" panose="02040503050406030204" pitchFamily="18" charset="0"/>
              </a:rPr>
              <a:t>Juan 8.11b</a:t>
            </a:r>
            <a:endParaRPr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lstStyle/>
          <a:p>
            <a:pPr algn="l" defTabSz="886967">
              <a:defRPr sz="4800">
                <a:solidFill>
                  <a:srgbClr val="4DA1AF"/>
                </a:solidFill>
                <a:latin typeface="Futura PT Heavy"/>
                <a:ea typeface="Futura PT Heavy"/>
                <a:cs typeface="Futura PT Heavy"/>
                <a:sym typeface="Futura PT Heavy"/>
              </a:defRPr>
            </a:pPr>
            <a:r>
              <a:rPr lang="es-PR" dirty="0">
                <a:latin typeface="Futura Bold"/>
              </a:rPr>
              <a:t>Lección 4</a:t>
            </a:r>
          </a:p>
          <a:p>
            <a:pPr algn="l" defTabSz="886967">
              <a:defRPr sz="4800">
                <a:solidFill>
                  <a:srgbClr val="4DA1AF"/>
                </a:solidFill>
                <a:latin typeface="Futura PT Heavy"/>
                <a:ea typeface="Futura PT Heavy"/>
                <a:cs typeface="Futura PT Heavy"/>
                <a:sym typeface="Futura PT Heavy"/>
              </a:defRPr>
            </a:pPr>
            <a:r>
              <a:rPr lang="es-PR" sz="4800" dirty="0">
                <a:solidFill>
                  <a:srgbClr val="C8334A"/>
                </a:solidFill>
                <a:latin typeface="Futura Bold"/>
                <a:ea typeface="Futura Bold"/>
                <a:cs typeface="Futura Bold"/>
                <a:sym typeface="Futura Bold"/>
              </a:rPr>
              <a:t>JESÚS PERDONA</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8.56-57</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394919"/>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PR" sz="2100" b="0" i="0" u="none" strike="noStrike" baseline="0" dirty="0">
                <a:latin typeface="Cambria" panose="02040503050406030204" pitchFamily="18" charset="0"/>
              </a:rPr>
              <a:t>56 Abraham, vuestro padre, se </a:t>
            </a:r>
            <a:r>
              <a:rPr lang="es-ES" sz="2100" b="0" i="0" u="none" strike="noStrike" baseline="0" dirty="0">
                <a:latin typeface="Cambria" panose="02040503050406030204" pitchFamily="18" charset="0"/>
              </a:rPr>
              <a:t>gozó de que había de ver mi día; y lo vio y se gozó.</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57 Entonces le dijeron los judíos: —Aún no tienes cincuenta años, ¿y has visto a Abraham?</a:t>
            </a:r>
            <a:endParaRPr lang="es-ES" sz="2100" dirty="0"/>
          </a:p>
        </p:txBody>
      </p:sp>
      <p:sp>
        <p:nvSpPr>
          <p:cNvPr id="122" name="VP…"/>
          <p:cNvSpPr txBox="1"/>
          <p:nvPr/>
        </p:nvSpPr>
        <p:spPr>
          <a:xfrm>
            <a:off x="6443498" y="2342597"/>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56 Abraham, el antepasado de ustedes, se alegró porque iba a ver mi día; y lo vio, y se llenó de </a:t>
            </a:r>
            <a:r>
              <a:rPr lang="es-PR" sz="2100" b="0" i="0" u="none" strike="noStrike" baseline="0" dirty="0">
                <a:latin typeface="Cambria" panose="02040503050406030204" pitchFamily="18" charset="0"/>
              </a:rPr>
              <a:t>gozo.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57 Los judíos dijeron a Jesús: — Todavía no tienes cincuenta años, ¿y dices que has visto a Abraham?</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18621293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8.58-59</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233337"/>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58 Jesús les dijo: —De cierto, de </a:t>
            </a:r>
            <a:r>
              <a:rPr lang="es-PR" sz="2100" b="0" i="0" u="none" strike="noStrike" baseline="0" dirty="0">
                <a:latin typeface="Cambria" panose="02040503050406030204" pitchFamily="18" charset="0"/>
              </a:rPr>
              <a:t>cierto os digo: Antes que Abraham fuera, yo soy.</a:t>
            </a:r>
          </a:p>
          <a:p>
            <a:pPr algn="l"/>
            <a:endParaRPr lang="es-PR" sz="2100" b="0" i="0" u="none" strike="noStrike" baseline="0" dirty="0">
              <a:latin typeface="Cambria" panose="02040503050406030204" pitchFamily="18" charset="0"/>
            </a:endParaRPr>
          </a:p>
          <a:p>
            <a:pPr algn="l"/>
            <a:r>
              <a:rPr lang="es-PR" sz="2100" b="0" i="0" u="none" strike="noStrike" baseline="0" dirty="0">
                <a:latin typeface="Cambria" panose="02040503050406030204" pitchFamily="18" charset="0"/>
              </a:rPr>
              <a:t>59 Tomaron entonces piedras </a:t>
            </a:r>
            <a:r>
              <a:rPr lang="es-ES" sz="2100" b="0" i="0" u="none" strike="noStrike" baseline="0" dirty="0">
                <a:latin typeface="Cambria" panose="02040503050406030204" pitchFamily="18" charset="0"/>
              </a:rPr>
              <a:t>para arrojárselas, pero Jesús se escondió y salió del Templo y, atravesando por en medio de </a:t>
            </a:r>
            <a:r>
              <a:rPr lang="es-PR" sz="2100" b="0" i="0" u="none" strike="noStrike" baseline="0" dirty="0">
                <a:latin typeface="Cambria" panose="02040503050406030204" pitchFamily="18" charset="0"/>
              </a:rPr>
              <a:t>ellos, se fue.</a:t>
            </a:r>
            <a:endParaRPr lang="es-ES" sz="2100" dirty="0"/>
          </a:p>
        </p:txBody>
      </p:sp>
      <p:sp>
        <p:nvSpPr>
          <p:cNvPr id="122" name="VP…"/>
          <p:cNvSpPr txBox="1"/>
          <p:nvPr/>
        </p:nvSpPr>
        <p:spPr>
          <a:xfrm>
            <a:off x="6443499" y="2161280"/>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58 Jesús les contestó: —Les aseguro que yo existo desde antes </a:t>
            </a:r>
            <a:r>
              <a:rPr lang="es-PR" sz="2100" b="0" i="0" u="none" strike="noStrike" baseline="0" dirty="0">
                <a:latin typeface="Cambria" panose="02040503050406030204" pitchFamily="18" charset="0"/>
              </a:rPr>
              <a:t>que existiera Abraham.</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59 Entonces ellos tomaron piedras </a:t>
            </a:r>
            <a:r>
              <a:rPr lang="es-PR" sz="2100" b="0" i="0" u="none" strike="noStrike" baseline="0" dirty="0">
                <a:latin typeface="Cambria" panose="02040503050406030204" pitchFamily="18" charset="0"/>
              </a:rPr>
              <a:t>para arrojárselas; pero Jesús </a:t>
            </a:r>
            <a:r>
              <a:rPr lang="es-ES" sz="2100" b="0" i="0" u="none" strike="noStrike" baseline="0" dirty="0">
                <a:latin typeface="Cambria" panose="02040503050406030204" pitchFamily="18" charset="0"/>
              </a:rPr>
              <a:t>se escondió y salió del templo.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84328827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379644"/>
            <a:ext cx="8686800" cy="33231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La manera como Jesús interpreta la ley en función de responder a las </a:t>
            </a:r>
            <a:r>
              <a:rPr lang="es-PR" sz="2100" b="0" i="0" u="none" strike="noStrike" baseline="0" dirty="0">
                <a:latin typeface="Cambria" panose="02040503050406030204" pitchFamily="18" charset="0"/>
              </a:rPr>
              <a:t>necesidades de los seres humanos.</a:t>
            </a:r>
          </a:p>
          <a:p>
            <a:pPr algn="l"/>
            <a:r>
              <a:rPr lang="es-ES" sz="2100" b="0" i="0" u="none" strike="noStrike" baseline="0" dirty="0">
                <a:latin typeface="Cambria" panose="02040503050406030204" pitchFamily="18" charset="0"/>
              </a:rPr>
              <a:t>El rechazo de Jesús a los intentos farisaicos de ajusticiar a una mujer pecadora sin darle la oportunidad de tener un encuentro con el Señor y asirse a su misericordia.</a:t>
            </a:r>
          </a:p>
          <a:p>
            <a:pPr algn="l"/>
            <a:r>
              <a:rPr lang="es-ES" sz="2100" b="0" i="0" u="none" strike="noStrike" baseline="0" dirty="0">
                <a:latin typeface="Cambria" panose="02040503050406030204" pitchFamily="18" charset="0"/>
              </a:rPr>
              <a:t>La actitud amorosa de Jesús, quien imparte su perdón a esta mujer poniendo en relieve la hipocresía de los judíos quienes esgrimen un juicio condenatorio sin tener autoconciencia de su propio pecado.</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573542"/>
            <a:ext cx="8686800" cy="29353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solidFill>
                  <a:srgbClr val="000000"/>
                </a:solidFill>
                <a:latin typeface="Cambria" panose="02040503050406030204" pitchFamily="18" charset="0"/>
              </a:rPr>
              <a:t>El rechazo a que se juzgue a las demás personas desde creencias negativas </a:t>
            </a:r>
            <a:r>
              <a:rPr lang="es-PR" sz="2100" b="0" i="0" u="none" strike="noStrike" baseline="0" dirty="0">
                <a:solidFill>
                  <a:srgbClr val="000000"/>
                </a:solidFill>
                <a:latin typeface="Cambria" panose="02040503050406030204" pitchFamily="18" charset="0"/>
              </a:rPr>
              <a:t>y prejuicios morales.</a:t>
            </a:r>
          </a:p>
          <a:p>
            <a:pPr algn="l"/>
            <a:r>
              <a:rPr lang="es-ES" sz="2100" b="0" i="0" u="none" strike="noStrike" baseline="0" dirty="0">
                <a:solidFill>
                  <a:srgbClr val="000000"/>
                </a:solidFill>
                <a:latin typeface="Cambria" panose="02040503050406030204" pitchFamily="18" charset="0"/>
              </a:rPr>
              <a:t>El llamado a ubicarnos bajo la gracia de Dios para vivir la fraternidad y el encuentro solidario unos con otros.</a:t>
            </a:r>
          </a:p>
          <a:p>
            <a:pPr algn="l"/>
            <a:r>
              <a:rPr lang="es-ES" sz="2100" b="0" i="0" u="none" strike="noStrike" baseline="0" dirty="0">
                <a:solidFill>
                  <a:srgbClr val="000000"/>
                </a:solidFill>
                <a:latin typeface="Cambria" panose="02040503050406030204" pitchFamily="18" charset="0"/>
              </a:rPr>
              <a:t>La relación con Dios no es jurídica, lo que significa que dependemos de su misericordia para ser perdonados, pues nada meritorio podemos presentar al Señor para que nos exonere de culpas.</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776203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366337"/>
            <a:ext cx="9236076" cy="261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300" b="0" i="1" u="none" strike="noStrike" baseline="0" dirty="0">
                <a:latin typeface="Cambria-Italic"/>
              </a:rPr>
              <a:t>Señor, aunque todos hemos pecado, te agradecemos profundamente que nos hayas perdonado. Enséñanos, entonces, a perdonar a los demás y librarnos de hacer juicios condenatorios contra nuestros semejantes. Fortalece </a:t>
            </a:r>
            <a:r>
              <a:rPr lang="es-PR" sz="2300" b="0" i="1" u="none" strike="noStrike" baseline="0" dirty="0">
                <a:latin typeface="Cambria-Italic"/>
              </a:rPr>
              <a:t>nuestro carácter cristiano para crecer espiritualmente celebrando </a:t>
            </a:r>
            <a:r>
              <a:rPr lang="es-ES" sz="2300" b="0" i="1" u="none" strike="noStrike" baseline="0" dirty="0">
                <a:latin typeface="Cambria-Italic"/>
              </a:rPr>
              <a:t>una fe viva que nos permita disfrutar una vida rica y abundante en ti. En </a:t>
            </a:r>
            <a:r>
              <a:rPr lang="es-PR" sz="2300" b="0" i="1" u="none" strike="noStrike" baseline="0" dirty="0">
                <a:latin typeface="Cambria-Italic"/>
              </a:rPr>
              <a:t>Cristo Jesús, Amén.</a:t>
            </a:r>
            <a:endParaRPr sz="23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ES" sz="2100" b="0" i="0" u="none" strike="noStrike" baseline="0" dirty="0">
                <a:latin typeface="Cambria" panose="02040503050406030204" pitchFamily="18" charset="0"/>
              </a:rPr>
              <a:t>Afirmar la trascendencia del perdón de Dios centrado en el </a:t>
            </a:r>
            <a:r>
              <a:rPr lang="es-PR" sz="2100" b="0" i="0" u="none" strike="noStrike" baseline="0" dirty="0">
                <a:latin typeface="Cambria" panose="02040503050406030204" pitchFamily="18" charset="0"/>
              </a:rPr>
              <a:t>evento misericordioso de la cruz.</a:t>
            </a:r>
          </a:p>
          <a:p>
            <a:pPr algn="l"/>
            <a:r>
              <a:rPr lang="es-ES" sz="2100" b="0" i="0" u="none" strike="noStrike" baseline="0" dirty="0">
                <a:latin typeface="Cambria" panose="02040503050406030204" pitchFamily="18" charset="0"/>
              </a:rPr>
              <a:t>Hacer un llamado a perdonar a los que, según nuestros criterios </a:t>
            </a:r>
            <a:r>
              <a:rPr lang="es-PR" sz="2100" b="0" i="0" u="none" strike="noStrike" baseline="0" dirty="0">
                <a:latin typeface="Cambria" panose="02040503050406030204" pitchFamily="18" charset="0"/>
              </a:rPr>
              <a:t>humanos, nos han fallado.</a:t>
            </a:r>
          </a:p>
          <a:p>
            <a:pPr algn="l"/>
            <a:r>
              <a:rPr lang="es-ES" sz="2100" b="0" i="0" u="none" strike="noStrike" baseline="0" dirty="0">
                <a:latin typeface="Cambria" panose="02040503050406030204" pitchFamily="18" charset="0"/>
              </a:rPr>
              <a:t>Aceptar y celebrar que Dios nos ha perdonado y vivimos bajo los efectos gloriosos de ese perdón.</a:t>
            </a:r>
          </a:p>
          <a:p>
            <a:pPr algn="l"/>
            <a:r>
              <a:rPr lang="es-ES" sz="2100" b="0" i="0" u="none" strike="noStrike" baseline="0" dirty="0">
                <a:latin typeface="Cambria" panose="02040503050406030204" pitchFamily="18" charset="0"/>
              </a:rPr>
              <a:t>Reconocer que el signo que define el carácter de Dios es el amor que perdona: teología central del Nuevo Testamento.</a:t>
            </a:r>
            <a:endParaRPr lang="es-ES" sz="21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100" b="1" i="0" u="none" strike="noStrike" baseline="0" dirty="0">
                <a:latin typeface="Cambria-Bold"/>
              </a:rPr>
              <a:t>Apedrear: </a:t>
            </a:r>
            <a:r>
              <a:rPr lang="es-ES" sz="2100" b="0" i="0" u="none" strike="noStrike" baseline="0" dirty="0">
                <a:latin typeface="Cambria" panose="02040503050406030204" pitchFamily="18" charset="0"/>
              </a:rPr>
              <a:t>Lanzar piedras sobre una persona para matarla.</a:t>
            </a:r>
          </a:p>
          <a:p>
            <a:pPr algn="l"/>
            <a:r>
              <a:rPr lang="es-ES" sz="2100" b="1" i="0" u="none" strike="noStrike" baseline="0" dirty="0">
                <a:latin typeface="Cambria-Bold"/>
              </a:rPr>
              <a:t>Yo soy: </a:t>
            </a:r>
            <a:r>
              <a:rPr lang="es-ES" sz="2100" b="0" i="0" u="none" strike="noStrike" baseline="0" dirty="0">
                <a:latin typeface="Cambria" panose="02040503050406030204" pitchFamily="18" charset="0"/>
              </a:rPr>
              <a:t>Se refiere a la eternidad de Dios. Más que «existir», como los seres creados, </a:t>
            </a:r>
            <a:r>
              <a:rPr lang="es-ES" sz="2100" b="1" i="0" u="none" strike="noStrike" baseline="0" dirty="0">
                <a:latin typeface="Cambria-Bold"/>
              </a:rPr>
              <a:t>Dios es</a:t>
            </a:r>
            <a:r>
              <a:rPr lang="es-ES" sz="2100" b="0" i="0" u="none" strike="noStrike" baseline="0" dirty="0">
                <a:latin typeface="Cambria" panose="02040503050406030204" pitchFamily="18" charset="0"/>
              </a:rPr>
              <a:t>.</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8.1-2</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684257"/>
            <a:ext cx="4300540" cy="27648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 Pero Jesús se fue al Monte de </a:t>
            </a:r>
            <a:r>
              <a:rPr lang="es-PR" sz="2100" b="0" i="0" u="none" strike="noStrike" baseline="0" dirty="0">
                <a:latin typeface="Cambria" panose="02040503050406030204" pitchFamily="18" charset="0"/>
              </a:rPr>
              <a:t>los Olivos.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 Por la mañana volvió al Templo, y todo el pueblo vino a él; y sentándose, </a:t>
            </a:r>
            <a:r>
              <a:rPr lang="es-PR" sz="2100" b="0" i="0" u="none" strike="noStrike" baseline="0" dirty="0">
                <a:latin typeface="Cambria" panose="02040503050406030204" pitchFamily="18" charset="0"/>
              </a:rPr>
              <a:t>les enseñaba.</a:t>
            </a:r>
            <a:endParaRPr sz="2100" dirty="0"/>
          </a:p>
        </p:txBody>
      </p:sp>
      <p:sp>
        <p:nvSpPr>
          <p:cNvPr id="122" name="VP…"/>
          <p:cNvSpPr txBox="1"/>
          <p:nvPr/>
        </p:nvSpPr>
        <p:spPr>
          <a:xfrm>
            <a:off x="6443496" y="2522675"/>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 Pero Jesús se dirigió al Monte </a:t>
            </a:r>
            <a:r>
              <a:rPr lang="es-PR" sz="2100" b="0" i="0" u="none" strike="noStrike" baseline="0" dirty="0">
                <a:latin typeface="Cambria" panose="02040503050406030204" pitchFamily="18" charset="0"/>
              </a:rPr>
              <a:t>de los Olivos,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 y al día siguiente, al amanecer, volvió al templo. La gente se le acercó, y él se sentó y comenzó a </a:t>
            </a:r>
            <a:r>
              <a:rPr lang="es-PR" sz="2100" b="0" i="0" u="none" strike="noStrike" baseline="0" dirty="0">
                <a:latin typeface="Cambria" panose="02040503050406030204" pitchFamily="18" charset="0"/>
              </a:rPr>
              <a:t>enseñarles.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8.3-4</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304837"/>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 Entonces los escribas y los fariseos le trajeron una mujer </a:t>
            </a:r>
            <a:r>
              <a:rPr lang="es-PR" sz="2100" b="0" i="0" u="none" strike="noStrike" baseline="0" dirty="0">
                <a:latin typeface="Cambria" panose="02040503050406030204" pitchFamily="18" charset="0"/>
              </a:rPr>
              <a:t>sorprendida en adulterio y, poniéndola en medio,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 le dijeron: —Maestro, esta mujer ha sido sorprendida en el </a:t>
            </a:r>
            <a:r>
              <a:rPr lang="es-PR" sz="2100" b="0" i="0" u="none" strike="noStrike" baseline="0" dirty="0">
                <a:latin typeface="Cambria" panose="02040503050406030204" pitchFamily="18" charset="0"/>
              </a:rPr>
              <a:t>acto mismo de adulterio,</a:t>
            </a:r>
            <a:endParaRPr sz="2100" dirty="0"/>
          </a:p>
        </p:txBody>
      </p:sp>
      <p:sp>
        <p:nvSpPr>
          <p:cNvPr id="122" name="VP…"/>
          <p:cNvSpPr txBox="1"/>
          <p:nvPr/>
        </p:nvSpPr>
        <p:spPr>
          <a:xfrm>
            <a:off x="6443496" y="2200062"/>
            <a:ext cx="5023442" cy="378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 Los maestros de la ley y los fariseos llevaron entonces a una mujer, a la que habían sorprendido </a:t>
            </a:r>
            <a:r>
              <a:rPr lang="es-PR" sz="2100" b="0" i="0" u="none" strike="noStrike" baseline="0" dirty="0">
                <a:latin typeface="Cambria" panose="02040503050406030204" pitchFamily="18" charset="0"/>
              </a:rPr>
              <a:t>cometiendo adulterio. La </a:t>
            </a:r>
            <a:r>
              <a:rPr lang="es-ES" sz="2100" b="0" i="0" u="none" strike="noStrike" baseline="0" dirty="0">
                <a:latin typeface="Cambria" panose="02040503050406030204" pitchFamily="18" charset="0"/>
              </a:rPr>
              <a:t>pusieron en medio de todos los </a:t>
            </a:r>
            <a:r>
              <a:rPr lang="es-PR" sz="2100" b="0" i="0" u="none" strike="noStrike" baseline="0" dirty="0">
                <a:latin typeface="Cambria" panose="02040503050406030204" pitchFamily="18" charset="0"/>
              </a:rPr>
              <a:t>presentes,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 y dijeron a Jesús: —Maestro, esta mujer ha sido sorprendida en el acto mismo de cometer </a:t>
            </a:r>
            <a:r>
              <a:rPr lang="es-PR" sz="2100" b="0" i="0" u="none" strike="noStrike" baseline="0" dirty="0">
                <a:latin typeface="Cambria" panose="02040503050406030204" pitchFamily="18" charset="0"/>
              </a:rPr>
              <a:t>adulterio.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8.5-6</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207175"/>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5 y en la Ley nos mandó Moisés apedrear a tales mujeres. Tú, </a:t>
            </a:r>
            <a:r>
              <a:rPr lang="es-PR" sz="2100" b="0" i="0" u="none" strike="noStrike" baseline="0" dirty="0">
                <a:latin typeface="Cambria" panose="02040503050406030204" pitchFamily="18" charset="0"/>
              </a:rPr>
              <a:t>pues, ¿qué dices?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6 Esto decían probándolo, para tener de qué acusarlo. Pero Jesús, inclinado hacia el suelo, escribía en tierra con el dedo.</a:t>
            </a:r>
            <a:endParaRPr lang="es-ES" sz="2100" dirty="0"/>
          </a:p>
        </p:txBody>
      </p:sp>
      <p:sp>
        <p:nvSpPr>
          <p:cNvPr id="122" name="VP…"/>
          <p:cNvSpPr txBox="1"/>
          <p:nvPr/>
        </p:nvSpPr>
        <p:spPr>
          <a:xfrm>
            <a:off x="6443498" y="2181014"/>
            <a:ext cx="5023442" cy="3463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5 En la ley, Moisés nos ordenó </a:t>
            </a:r>
            <a:r>
              <a:rPr lang="pt-BR" sz="2100" b="0" i="0" u="none" strike="noStrike" baseline="0" dirty="0">
                <a:latin typeface="Cambria" panose="02040503050406030204" pitchFamily="18" charset="0"/>
              </a:rPr>
              <a:t>que se matara a pedradas a esta </a:t>
            </a:r>
            <a:r>
              <a:rPr lang="es-ES" sz="2100" b="0" i="0" u="none" strike="noStrike" baseline="0" dirty="0">
                <a:latin typeface="Cambria" panose="02040503050406030204" pitchFamily="18" charset="0"/>
              </a:rPr>
              <a:t>clase de mujeres. ¿Tú qué dices?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6 Ellos preguntaron esto para ponerlo a prueba, y tener así de qué acusarlo. Pero Jesús se inclinó y comenzó a escribir en la tierra </a:t>
            </a:r>
            <a:r>
              <a:rPr lang="es-PR" sz="2100" b="0" i="0" u="none" strike="noStrike" baseline="0" dirty="0">
                <a:latin typeface="Cambria" panose="02040503050406030204" pitchFamily="18" charset="0"/>
              </a:rPr>
              <a:t>con el dedo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8.7-8</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233338"/>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7 Y como insistieran en preguntarle, se enderezó y les dijo: —El que de vosotros esté sin pecado sea el primero en arrojar la piedra </a:t>
            </a:r>
            <a:r>
              <a:rPr lang="es-PR" sz="2100" b="0" i="0" u="none" strike="noStrike" baseline="0" dirty="0">
                <a:latin typeface="Cambria" panose="02040503050406030204" pitchFamily="18" charset="0"/>
              </a:rPr>
              <a:t>contra ella.</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8 E inclinándose de nuevo hacia el suelo, siguió escribiendo en </a:t>
            </a:r>
            <a:r>
              <a:rPr lang="es-PR" sz="2100" b="0" i="0" u="none" strike="noStrike" baseline="0" dirty="0">
                <a:latin typeface="Cambria" panose="02040503050406030204" pitchFamily="18" charset="0"/>
              </a:rPr>
              <a:t>tierra.</a:t>
            </a:r>
            <a:endParaRPr lang="es-ES" sz="2100" dirty="0"/>
          </a:p>
        </p:txBody>
      </p:sp>
      <p:sp>
        <p:nvSpPr>
          <p:cNvPr id="122" name="VP…"/>
          <p:cNvSpPr txBox="1"/>
          <p:nvPr/>
        </p:nvSpPr>
        <p:spPr>
          <a:xfrm>
            <a:off x="6443499" y="2233338"/>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7 Luego, como seguían preguntándole, se enderezó y les dijo: —Aquel de ustedes que no tenga </a:t>
            </a:r>
            <a:r>
              <a:rPr lang="es-PR" sz="2100" b="0" i="0" u="none" strike="noStrike" baseline="0" dirty="0">
                <a:latin typeface="Cambria" panose="02040503050406030204" pitchFamily="18" charset="0"/>
              </a:rPr>
              <a:t>pecado, que le tire la primera piedra.</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8 Y volvió a inclinarse y siguió </a:t>
            </a:r>
            <a:r>
              <a:rPr lang="es-PR" sz="2100" b="0" i="0" u="none" strike="noStrike" baseline="0" dirty="0">
                <a:latin typeface="Cambria" panose="02040503050406030204" pitchFamily="18" charset="0"/>
              </a:rPr>
              <a:t>escribiendo en la tierra.</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8.9-10</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1857848"/>
            <a:ext cx="4300540" cy="43806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9 Pero ellos, al oír esto, acusados por su conciencia, fueron saliendo </a:t>
            </a:r>
            <a:r>
              <a:rPr lang="es-PR" sz="2100" b="0" i="0" u="none" strike="noStrike" baseline="0" dirty="0">
                <a:latin typeface="Cambria" panose="02040503050406030204" pitchFamily="18" charset="0"/>
              </a:rPr>
              <a:t>uno a uno, comenzando desde </a:t>
            </a:r>
            <a:r>
              <a:rPr lang="es-ES" sz="2100" b="0" i="0" u="none" strike="noStrike" baseline="0" dirty="0">
                <a:latin typeface="Cambria" panose="02040503050406030204" pitchFamily="18" charset="0"/>
              </a:rPr>
              <a:t>los más viejos hasta los más jóvenes; sólo quedaron Jesús y la mujer que estaba en medio.</a:t>
            </a:r>
          </a:p>
          <a:p>
            <a:pPr algn="l"/>
            <a:endParaRPr lang="es-ES" sz="2100" dirty="0">
              <a:latin typeface="Cambria" panose="02040503050406030204" pitchFamily="18" charset="0"/>
            </a:endParaRPr>
          </a:p>
          <a:p>
            <a:pPr algn="l"/>
            <a:r>
              <a:rPr lang="es-ES" sz="2100" b="0" i="0" u="none" strike="noStrike" baseline="0" dirty="0">
                <a:latin typeface="Cambria" panose="02040503050406030204" pitchFamily="18" charset="0"/>
              </a:rPr>
              <a:t>10 Enderezándose Jesús y no viendo a nadie sino a la mujer, le dijo: —Mujer, ¿dónde están los que te </a:t>
            </a:r>
            <a:r>
              <a:rPr lang="es-PR" sz="2100" b="0" i="0" u="none" strike="noStrike" baseline="0" dirty="0">
                <a:latin typeface="Cambria" panose="02040503050406030204" pitchFamily="18" charset="0"/>
              </a:rPr>
              <a:t>acusaban? ¿Ninguno te condenó?</a:t>
            </a:r>
            <a:endParaRPr lang="es-ES" sz="2100" dirty="0"/>
          </a:p>
        </p:txBody>
      </p:sp>
      <p:sp>
        <p:nvSpPr>
          <p:cNvPr id="122" name="VP…"/>
          <p:cNvSpPr txBox="1"/>
          <p:nvPr/>
        </p:nvSpPr>
        <p:spPr>
          <a:xfrm>
            <a:off x="6443498" y="1841500"/>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9 Al oír esto, uno tras otro comenzaron a irse, y los primeros en hacerlo fueron los más viejos. Cuando Jesús se encontró solo con la mujer, que se había quedado </a:t>
            </a:r>
            <a:r>
              <a:rPr lang="es-PR" sz="2100" b="0" i="0" u="none" strike="noStrike" baseline="0" dirty="0">
                <a:latin typeface="Cambria" panose="02040503050406030204" pitchFamily="18" charset="0"/>
              </a:rPr>
              <a:t>allí,</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10 se enderezó y le preguntó: — Mujer, ¿dónde están? ¿Ninguno te </a:t>
            </a:r>
            <a:r>
              <a:rPr lang="es-PR" sz="2100" b="0" i="0" u="none" strike="noStrike" baseline="0" dirty="0">
                <a:latin typeface="Cambria" panose="02040503050406030204" pitchFamily="18" charset="0"/>
              </a:rPr>
              <a:t>ha condenado?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787365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Juan 8.11</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3041250"/>
            <a:ext cx="4300540" cy="17953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11 Ella dijo: —Ninguno, Señor. Entonces Jesús le dijo: —Ni yo te condeno; vete y no peques más.</a:t>
            </a:r>
            <a:endParaRPr lang="es-ES" sz="2100" dirty="0"/>
          </a:p>
        </p:txBody>
      </p:sp>
      <p:sp>
        <p:nvSpPr>
          <p:cNvPr id="122" name="VP…"/>
          <p:cNvSpPr txBox="1"/>
          <p:nvPr/>
        </p:nvSpPr>
        <p:spPr>
          <a:xfrm>
            <a:off x="6443498" y="2988928"/>
            <a:ext cx="5023442" cy="1847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11 Ella le contestó: —Ninguno, Señor. Jesús le dijo: —Tampoco yo te condeno; ahora, vete y no vuelvas </a:t>
            </a:r>
            <a:r>
              <a:rPr lang="es-PR" sz="2100" b="0" i="0" u="none" strike="noStrike" baseline="0" dirty="0">
                <a:latin typeface="Cambria" panose="02040503050406030204" pitchFamily="18" charset="0"/>
              </a:rPr>
              <a:t>a pecar.</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1873790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537</TotalTime>
  <Words>1143</Words>
  <Application>Microsoft Office PowerPoint</Application>
  <PresentationFormat>Widescreen</PresentationFormat>
  <Paragraphs>109</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4 JESÚS PERDONA</vt:lpstr>
      <vt:lpstr>OBJETIVOS</vt:lpstr>
      <vt:lpstr>VOCABULARIO</vt:lpstr>
      <vt:lpstr>TEXTO BÍBLICO: Juan 8.1-2</vt:lpstr>
      <vt:lpstr>TEXTO BÍBLICO: Juan 8.3-4</vt:lpstr>
      <vt:lpstr>TEXTO BÍBLICO: Juan 8.5-6</vt:lpstr>
      <vt:lpstr>TEXTO BÍBLICO: Juan 8.7-8</vt:lpstr>
      <vt:lpstr>TEXTO BÍBLICO: Juan 8.9-10</vt:lpstr>
      <vt:lpstr>TEXTO BÍBLICO: Juan 8.11</vt:lpstr>
      <vt:lpstr>TEXTO BÍBLICO: Juan 8.56-57</vt:lpstr>
      <vt:lpstr>TEXTO BÍBLICO: Juan 8.58-59</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207</cp:revision>
  <dcterms:modified xsi:type="dcterms:W3CDTF">2023-08-27T15:27:51Z</dcterms:modified>
</cp:coreProperties>
</file>