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914400" y="1122362"/>
            <a:ext cx="103632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40"/>
            <a:ext cx="10515601"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4"/>
            <a:ext cx="10515601" cy="1500189"/>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7"/>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1" cy="823914"/>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1" y="1681163"/>
            <a:ext cx="5183190"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7"/>
            <a:ext cx="6172202"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40"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7"/>
            <a:ext cx="6172202" cy="4873627"/>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98989"/>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ortada ED 22-23.png" descr="portada ED 22-23.png"/>
          <p:cNvPicPr>
            <a:picLocks noChangeAspect="1"/>
          </p:cNvPicPr>
          <p:nvPr/>
        </p:nvPicPr>
        <p:blipFill>
          <a:blip r:embed="rId2">
            <a:extLst/>
          </a:blip>
          <a:srcRect l="0" t="4782" r="0" b="0"/>
          <a:stretch>
            <a:fillRect/>
          </a:stretch>
        </p:blipFill>
        <p:spPr>
          <a:xfrm>
            <a:off x="0" y="2207761"/>
            <a:ext cx="12192001" cy="5904790"/>
          </a:xfrm>
          <a:prstGeom prst="rect">
            <a:avLst/>
          </a:prstGeom>
          <a:ln w="12700">
            <a:miter lim="400000"/>
          </a:ln>
        </p:spPr>
      </p:pic>
      <p:sp>
        <p:nvSpPr>
          <p:cNvPr id="95" name="Title 1"/>
          <p:cNvSpPr txBox="1"/>
          <p:nvPr>
            <p:ph type="ctrTitle"/>
          </p:nvPr>
        </p:nvSpPr>
        <p:spPr>
          <a:xfrm>
            <a:off x="415607" y="13303"/>
            <a:ext cx="11192371" cy="2096344"/>
          </a:xfrm>
          <a:prstGeom prst="rect">
            <a:avLst/>
          </a:prstGeom>
        </p:spPr>
        <p:txBody>
          <a:bodyPr/>
          <a:lstStyle/>
          <a:p>
            <a:pPr algn="l">
              <a:defRPr b="1" sz="5000">
                <a:solidFill>
                  <a:srgbClr val="F9570F"/>
                </a:solidFill>
                <a:latin typeface="Futura PT Heavy"/>
                <a:ea typeface="Futura PT Heavy"/>
                <a:cs typeface="Futura PT Heavy"/>
                <a:sym typeface="Futura PT Heavy"/>
              </a:defRPr>
            </a:pPr>
            <a:r>
              <a:rPr>
                <a:solidFill>
                  <a:srgbClr val="52304C"/>
                </a:solidFill>
              </a:rPr>
              <a:t>Lección 26</a:t>
            </a:r>
            <a:endParaRPr>
              <a:solidFill>
                <a:srgbClr val="52304C"/>
              </a:solidFill>
            </a:endParaRPr>
          </a:p>
          <a:p>
            <a:pPr algn="l">
              <a:defRPr b="1" cap="all" sz="3400">
                <a:solidFill>
                  <a:srgbClr val="F9570F"/>
                </a:solidFill>
                <a:latin typeface="Futura PT Heavy"/>
                <a:ea typeface="Futura PT Heavy"/>
                <a:cs typeface="Futura PT Heavy"/>
                <a:sym typeface="Futura PT Heavy"/>
              </a:defRPr>
            </a:pPr>
            <a:r>
              <a:rPr b="0">
                <a:solidFill>
                  <a:srgbClr val="E7B66A"/>
                </a:solidFill>
                <a:latin typeface="Futura Bold"/>
                <a:ea typeface="Futura Bold"/>
                <a:cs typeface="Futura Bold"/>
                <a:sym typeface="Futura Bold"/>
              </a:rPr>
              <a:t>Dios nos llama a la luz</a:t>
            </a:r>
          </a:p>
        </p:txBody>
      </p:sp>
      <p:sp>
        <p:nvSpPr>
          <p:cNvPr id="96" name="Subtitle 2"/>
          <p:cNvSpPr txBox="1"/>
          <p:nvPr>
            <p:ph type="subTitle" sz="quarter" idx="1"/>
          </p:nvPr>
        </p:nvSpPr>
        <p:spPr>
          <a:xfrm>
            <a:off x="433386" y="2077414"/>
            <a:ext cx="4443416" cy="442915"/>
          </a:xfrm>
          <a:prstGeom prst="rect">
            <a:avLst/>
          </a:prstGeom>
        </p:spPr>
        <p:txBody>
          <a:bodyPr/>
          <a:lstStyle>
            <a:lvl1pPr algn="l" defTabSz="730605">
              <a:spcBef>
                <a:spcPts val="700"/>
              </a:spcBef>
              <a:defRPr i="1" sz="2162">
                <a:solidFill>
                  <a:srgbClr val="767171"/>
                </a:solidFill>
                <a:latin typeface="Futura"/>
                <a:ea typeface="Futura"/>
                <a:cs typeface="Futura"/>
                <a:sym typeface="Futura"/>
              </a:defRPr>
            </a:lvl1pPr>
          </a:lstStyle>
          <a:p>
            <a:pPr/>
            <a:r>
              <a:t>1 Pedro 2.1-10</a:t>
            </a:r>
          </a:p>
        </p:txBody>
      </p:sp>
      <p:sp>
        <p:nvSpPr>
          <p:cNvPr id="97" name="TextBox 3"/>
          <p:cNvSpPr txBox="1"/>
          <p:nvPr/>
        </p:nvSpPr>
        <p:spPr>
          <a:xfrm>
            <a:off x="10054907" y="6388100"/>
            <a:ext cx="1163413" cy="2946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pPr/>
            <a:r>
              <a:t>Año 31/Vol. 1</a:t>
            </a:r>
          </a:p>
        </p:txBody>
      </p:sp>
      <p:sp>
        <p:nvSpPr>
          <p:cNvPr id="98" name="TextBox 5"/>
          <p:cNvSpPr txBox="1"/>
          <p:nvPr/>
        </p:nvSpPr>
        <p:spPr>
          <a:xfrm>
            <a:off x="415607" y="2572762"/>
            <a:ext cx="9651438" cy="967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pPr/>
            <a:r>
              <a:t> «Pero vosotros sois linaje escogido, real sacerdocio, nación santa, pueblo adquirido por Dios, para que anunciéis las virtudes de aquel que os llamó de las tinieblas a su luz admirable». 1 Pedro 2.9</a:t>
            </a:r>
          </a:p>
        </p:txBody>
      </p:sp>
      <p:pic>
        <p:nvPicPr>
          <p:cNvPr id="99" name="Picture 2" descr="Picture 2"/>
          <p:cNvPicPr>
            <a:picLocks noChangeAspect="1"/>
          </p:cNvPicPr>
          <p:nvPr/>
        </p:nvPicPr>
        <p:blipFill>
          <a:blip r:embed="rId3">
            <a:extLst/>
          </a:blip>
          <a:stretch>
            <a:fillRect/>
          </a:stretch>
        </p:blipFill>
        <p:spPr>
          <a:xfrm>
            <a:off x="11104563" y="5891212"/>
            <a:ext cx="966789" cy="966789"/>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55"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56"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1819486"/>
            <a:ext cx="8686800" cy="43027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spcBef>
                <a:spcPts val="600"/>
              </a:spcBef>
              <a:defRPr sz="2200">
                <a:latin typeface="Cambria"/>
                <a:ea typeface="Cambria"/>
                <a:cs typeface="Cambria"/>
                <a:sym typeface="Cambria"/>
              </a:defRPr>
            </a:pPr>
          </a:p>
          <a:p>
            <a:pPr defTabSz="443991">
              <a:lnSpc>
                <a:spcPct val="120000"/>
              </a:lnSpc>
              <a:spcBef>
                <a:spcPts val="600"/>
              </a:spcBef>
              <a:defRPr sz="2200">
                <a:latin typeface="Cambria"/>
                <a:ea typeface="Cambria"/>
                <a:cs typeface="Cambria"/>
                <a:sym typeface="Cambria"/>
              </a:defRPr>
            </a:pPr>
            <a:r>
              <a:t>Esta lección afirma los siguientes puntos bíblicos, teológicos y pastorales:</a:t>
            </a:r>
          </a:p>
          <a:p>
            <a:pPr marL="240631" indent="-240631" defTabSz="443991">
              <a:lnSpc>
                <a:spcPct val="120000"/>
              </a:lnSpc>
              <a:spcBef>
                <a:spcPts val="600"/>
              </a:spcBef>
              <a:buSzPct val="100000"/>
              <a:buChar char="•"/>
              <a:defRPr sz="2200">
                <a:latin typeface="Cambria"/>
                <a:ea typeface="Cambria"/>
                <a:cs typeface="Cambria"/>
                <a:sym typeface="Cambria"/>
              </a:defRPr>
            </a:pPr>
            <a:r>
              <a:t>Solo una persona convertida puede ser formada espiritualmente; y solo una persona formada espiritualmente puede perseverar en la fe de Jesucristo.   </a:t>
            </a:r>
          </a:p>
          <a:p>
            <a:pPr marL="240631" indent="-240631" defTabSz="443991">
              <a:lnSpc>
                <a:spcPct val="120000"/>
              </a:lnSpc>
              <a:spcBef>
                <a:spcPts val="600"/>
              </a:spcBef>
              <a:buSzPct val="100000"/>
              <a:buChar char="•"/>
              <a:defRPr sz="2200">
                <a:latin typeface="Cambria"/>
                <a:ea typeface="Cambria"/>
                <a:cs typeface="Cambria"/>
                <a:sym typeface="Cambria"/>
              </a:defRPr>
            </a:pPr>
            <a:r>
              <a:t>La iglesia necesita ser la buena nodriza que provee la «leche espiritual no adulterada» a los nuevos creyentes para que puedan crecer y perseverar en la fe de Jesucristo. </a:t>
            </a:r>
          </a:p>
          <a:p>
            <a:pPr marL="240631" indent="-240631" defTabSz="443991">
              <a:lnSpc>
                <a:spcPct val="120000"/>
              </a:lnSpc>
              <a:spcBef>
                <a:spcPts val="600"/>
              </a:spcBef>
              <a:buSzPct val="100000"/>
              <a:buChar char="•"/>
              <a:defRPr sz="2200">
                <a:latin typeface="Cambria"/>
                <a:ea typeface="Cambria"/>
                <a:cs typeface="Cambria"/>
                <a:sym typeface="Cambria"/>
              </a:defRPr>
            </a:pPr>
            <a:r>
              <a:t>Dios invita a la humanidad pecadora a formar parte su pueblo.</a:t>
            </a:r>
          </a:p>
        </p:txBody>
      </p:sp>
      <p:pic>
        <p:nvPicPr>
          <p:cNvPr id="157"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58"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61"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62"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955800" y="2341033"/>
            <a:ext cx="8686800" cy="3835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270710" indent="-270710" defTabSz="443991">
              <a:lnSpc>
                <a:spcPct val="120000"/>
              </a:lnSpc>
              <a:spcBef>
                <a:spcPts val="600"/>
              </a:spcBef>
              <a:buSzPct val="100000"/>
              <a:buChar char="•"/>
              <a:defRPr sz="2500">
                <a:latin typeface="Cambria"/>
                <a:ea typeface="Cambria"/>
                <a:cs typeface="Cambria"/>
                <a:sym typeface="Cambria"/>
              </a:defRPr>
            </a:pPr>
            <a:r>
              <a:t>El Nuevo Testamento nos enseña que por medio de la obra de Jesucristo ahora las personas que no son judías en términos étnicos y culturales han sido incluidas en el pacto con Dios. </a:t>
            </a:r>
          </a:p>
          <a:p>
            <a:pPr marL="270710" indent="-270710" defTabSz="443991">
              <a:lnSpc>
                <a:spcPct val="120000"/>
              </a:lnSpc>
              <a:spcBef>
                <a:spcPts val="600"/>
              </a:spcBef>
              <a:buSzPct val="100000"/>
              <a:buChar char="•"/>
              <a:defRPr sz="2500">
                <a:latin typeface="Cambria"/>
                <a:ea typeface="Cambria"/>
                <a:cs typeface="Cambria"/>
                <a:sym typeface="Cambria"/>
              </a:defRPr>
            </a:pPr>
            <a:r>
              <a:t>Aunque en la Biblia se habla de un antiguo y de un nuevo pacto, plasmados en el Antiguo y el Nuevo Testamento, en realidad hay un solo pacto entre Dios y la humanidad.</a:t>
            </a:r>
          </a:p>
          <a:p>
            <a:pPr marL="270710" indent="-270710" defTabSz="443991">
              <a:lnSpc>
                <a:spcPct val="120000"/>
              </a:lnSpc>
              <a:spcBef>
                <a:spcPts val="600"/>
              </a:spcBef>
              <a:buSzPct val="100000"/>
              <a:buChar char="•"/>
              <a:defRPr sz="2500">
                <a:latin typeface="Cambria"/>
                <a:ea typeface="Cambria"/>
                <a:cs typeface="Cambria"/>
                <a:sym typeface="Cambria"/>
              </a:defRPr>
            </a:pPr>
            <a:r>
              <a:t>Las profecías del Antiguo Testamento se han cumplido en la persona y el ministerio de Jesús de Nazaret.</a:t>
            </a:r>
          </a:p>
        </p:txBody>
      </p:sp>
      <p:pic>
        <p:nvPicPr>
          <p:cNvPr id="163"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64"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Title 1"/>
          <p:cNvSpPr txBox="1"/>
          <p:nvPr>
            <p:ph type="title"/>
          </p:nvPr>
        </p:nvSpPr>
        <p:spPr>
          <a:xfrm>
            <a:off x="2259013" y="981075"/>
            <a:ext cx="3078164"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pPr/>
            <a:r>
              <a:t>ORACIÓN</a:t>
            </a:r>
          </a:p>
        </p:txBody>
      </p:sp>
      <p:sp>
        <p:nvSpPr>
          <p:cNvPr id="167" name="Straight Connector 5"/>
          <p:cNvSpPr/>
          <p:nvPr/>
        </p:nvSpPr>
        <p:spPr>
          <a:xfrm>
            <a:off x="2330450" y="1566862"/>
            <a:ext cx="6346827" cy="1"/>
          </a:xfrm>
          <a:prstGeom prst="line">
            <a:avLst/>
          </a:prstGeom>
          <a:ln w="25400">
            <a:solidFill>
              <a:schemeClr val="accent4"/>
            </a:solidFill>
            <a:miter/>
          </a:ln>
        </p:spPr>
        <p:txBody>
          <a:bodyPr lIns="45718" tIns="45718" rIns="45718" bIns="45718"/>
          <a:lstStyle/>
          <a:p>
            <a:pPr/>
          </a:p>
        </p:txBody>
      </p:sp>
      <p:sp>
        <p:nvSpPr>
          <p:cNvPr id="168"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77962" y="2909212"/>
            <a:ext cx="9236076" cy="2311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584200">
              <a:lnSpc>
                <a:spcPct val="120000"/>
              </a:lnSpc>
              <a:defRPr i="1" sz="2500">
                <a:latin typeface="Cambria"/>
                <a:ea typeface="Cambria"/>
                <a:cs typeface="Cambria"/>
                <a:sym typeface="Cambria"/>
              </a:defRPr>
            </a:lvl1pPr>
          </a:lstStyle>
          <a:p>
            <a:pPr/>
            <a:r>
              <a:t>Buen Dios, te alabamos y te bendecimos con amor. Te damos gracias por invitarnos a entrar en una relación de pacto contigo. Gracias por convocarnos a ser parte de tu pueblo. Te pedimos que nos ayudes a atesorar todos los dones que nos has dado por medio de la obra de Jesucristo, nuestro Señor y Salvador, en cuyo nombre oramos. Amén.</a:t>
            </a:r>
          </a:p>
        </p:txBody>
      </p:sp>
      <p:pic>
        <p:nvPicPr>
          <p:cNvPr id="169" name="Picture 2" descr="Picture 2"/>
          <p:cNvPicPr>
            <a:picLocks noChangeAspect="1"/>
          </p:cNvPicPr>
          <p:nvPr/>
        </p:nvPicPr>
        <p:blipFill>
          <a:blip r:embed="rId2">
            <a:extLst/>
          </a:blip>
          <a:stretch>
            <a:fillRect/>
          </a:stretch>
        </p:blipFill>
        <p:spPr>
          <a:xfrm>
            <a:off x="1192212" y="758825"/>
            <a:ext cx="1030288" cy="1030288"/>
          </a:xfrm>
          <a:prstGeom prst="rect">
            <a:avLst/>
          </a:prstGeom>
          <a:ln w="12700">
            <a:miter lim="400000"/>
          </a:ln>
        </p:spPr>
      </p:pic>
      <p:pic>
        <p:nvPicPr>
          <p:cNvPr id="170"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Title 1"/>
          <p:cNvSpPr txBox="1"/>
          <p:nvPr>
            <p:ph type="title"/>
          </p:nvPr>
        </p:nvSpPr>
        <p:spPr>
          <a:xfrm>
            <a:off x="2022474" y="1069975"/>
            <a:ext cx="3078166"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pPr/>
            <a:r>
              <a:t>OBJETIVOS</a:t>
            </a:r>
          </a:p>
        </p:txBody>
      </p:sp>
      <p:sp>
        <p:nvSpPr>
          <p:cNvPr id="102" name="Content Placeholder 2"/>
          <p:cNvSpPr txBox="1"/>
          <p:nvPr>
            <p:ph type="body" sz="half" idx="1"/>
          </p:nvPr>
        </p:nvSpPr>
        <p:spPr>
          <a:xfrm>
            <a:off x="1646136" y="2310165"/>
            <a:ext cx="9432599" cy="3327189"/>
          </a:xfrm>
          <a:prstGeom prst="rect">
            <a:avLst/>
          </a:prstGeom>
        </p:spPr>
        <p:txBody>
          <a:bodyPr/>
          <a:lstStyle/>
          <a:p>
            <a:pPr marL="258077" indent="-258077" defTabSz="455675">
              <a:lnSpc>
                <a:spcPct val="100000"/>
              </a:lnSpc>
              <a:spcBef>
                <a:spcPts val="400"/>
              </a:spcBef>
              <a:buFontTx/>
              <a:defRPr sz="2964">
                <a:latin typeface="Cambria"/>
                <a:ea typeface="Cambria"/>
                <a:cs typeface="Cambria"/>
                <a:sym typeface="Cambria"/>
              </a:defRPr>
            </a:pPr>
            <a:r>
              <a:t>Afirmar que Dios invita a la humanidad pecadora a formar parte del pueblo de Dios.</a:t>
            </a:r>
          </a:p>
          <a:p>
            <a:pPr marL="258077" indent="-258077" defTabSz="455675">
              <a:lnSpc>
                <a:spcPct val="100000"/>
              </a:lnSpc>
              <a:spcBef>
                <a:spcPts val="400"/>
              </a:spcBef>
              <a:buFontTx/>
              <a:defRPr sz="2964">
                <a:latin typeface="Cambria"/>
                <a:ea typeface="Cambria"/>
                <a:cs typeface="Cambria"/>
                <a:sym typeface="Cambria"/>
              </a:defRPr>
            </a:pPr>
            <a:r>
              <a:t>Identificar la conexión entre el pacto con Israel y el nuevo pacto.</a:t>
            </a:r>
          </a:p>
          <a:p>
            <a:pPr marL="258077" indent="-258077" defTabSz="455675">
              <a:lnSpc>
                <a:spcPct val="100000"/>
              </a:lnSpc>
              <a:spcBef>
                <a:spcPts val="400"/>
              </a:spcBef>
              <a:buFontTx/>
              <a:defRPr sz="2964">
                <a:latin typeface="Cambria"/>
                <a:ea typeface="Cambria"/>
                <a:cs typeface="Cambria"/>
                <a:sym typeface="Cambria"/>
              </a:defRPr>
            </a:pPr>
            <a:r>
              <a:t>Celebrar el cumplimiento de las profecías del Antiguo Testamento en la persona y el ministerio de Jesús de Nazaret. </a:t>
            </a:r>
          </a:p>
        </p:txBody>
      </p:sp>
      <p:sp>
        <p:nvSpPr>
          <p:cNvPr id="103" name="Straight Connector 5"/>
          <p:cNvSpPr/>
          <p:nvPr/>
        </p:nvSpPr>
        <p:spPr>
          <a:xfrm flipV="1">
            <a:off x="2124074" y="1562100"/>
            <a:ext cx="7697790" cy="93665"/>
          </a:xfrm>
          <a:prstGeom prst="line">
            <a:avLst/>
          </a:prstGeom>
          <a:ln w="25400">
            <a:solidFill>
              <a:srgbClr val="7030A0"/>
            </a:solidFill>
            <a:miter/>
          </a:ln>
        </p:spPr>
        <p:txBody>
          <a:bodyPr lIns="45718" tIns="45718" rIns="45718" bIns="45718"/>
          <a:lstStyle/>
          <a:p>
            <a:pPr/>
          </a:p>
        </p:txBody>
      </p:sp>
      <p:pic>
        <p:nvPicPr>
          <p:cNvPr id="104" name="Picture 4" descr="Picture 4"/>
          <p:cNvPicPr>
            <a:picLocks noChangeAspect="1"/>
          </p:cNvPicPr>
          <p:nvPr/>
        </p:nvPicPr>
        <p:blipFill>
          <a:blip r:embed="rId2">
            <a:extLst/>
          </a:blip>
          <a:stretch>
            <a:fillRect/>
          </a:stretch>
        </p:blipFill>
        <p:spPr>
          <a:xfrm>
            <a:off x="755650" y="798512"/>
            <a:ext cx="1128713" cy="1128713"/>
          </a:xfrm>
          <a:prstGeom prst="rect">
            <a:avLst/>
          </a:prstGeom>
          <a:ln w="12700">
            <a:miter lim="400000"/>
          </a:ln>
        </p:spPr>
      </p:pic>
      <p:pic>
        <p:nvPicPr>
          <p:cNvPr id="105" name="Picture 4" descr="Picture 4"/>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08" name="Content Placeholder 2"/>
          <p:cNvSpPr txBox="1"/>
          <p:nvPr>
            <p:ph type="body" idx="1"/>
          </p:nvPr>
        </p:nvSpPr>
        <p:spPr>
          <a:xfrm>
            <a:off x="1378604" y="2578679"/>
            <a:ext cx="9312554" cy="3645070"/>
          </a:xfrm>
          <a:prstGeom prst="rect">
            <a:avLst/>
          </a:prstGeom>
        </p:spPr>
        <p:txBody>
          <a:bodyPr/>
          <a:lstStyle/>
          <a:p>
            <a:pPr marL="0" indent="0" defTabSz="438150">
              <a:lnSpc>
                <a:spcPct val="100000"/>
              </a:lnSpc>
              <a:spcBef>
                <a:spcPts val="400"/>
              </a:spcBef>
              <a:buSzTx/>
              <a:buNone/>
              <a:defRPr b="1" sz="2550">
                <a:solidFill>
                  <a:srgbClr val="3B3838"/>
                </a:solidFill>
                <a:latin typeface="Cambria"/>
                <a:ea typeface="Cambria"/>
                <a:cs typeface="Cambria"/>
                <a:sym typeface="Cambria"/>
              </a:defRPr>
            </a:pPr>
            <a:r>
              <a:t>Maledicencia:</a:t>
            </a:r>
            <a:r>
              <a:rPr b="0"/>
              <a:t> El acto de atentar de palabra contra la reputación de otro. Si no tienen ningún fundamento en la realidad, la maledicencia se convierte entonces en una calumnia.</a:t>
            </a:r>
            <a:endParaRPr b="0"/>
          </a:p>
          <a:p>
            <a:pPr marL="0" indent="0" defTabSz="438150">
              <a:lnSpc>
                <a:spcPct val="100000"/>
              </a:lnSpc>
              <a:spcBef>
                <a:spcPts val="400"/>
              </a:spcBef>
              <a:buSzTx/>
              <a:buNone/>
              <a:defRPr b="1" sz="2550">
                <a:solidFill>
                  <a:srgbClr val="3B3838"/>
                </a:solidFill>
                <a:latin typeface="Cambria"/>
                <a:ea typeface="Cambria"/>
                <a:cs typeface="Cambria"/>
                <a:sym typeface="Cambria"/>
              </a:defRPr>
            </a:pPr>
            <a:endParaRPr b="0"/>
          </a:p>
          <a:p>
            <a:pPr marL="0" indent="0" defTabSz="438150">
              <a:lnSpc>
                <a:spcPct val="100000"/>
              </a:lnSpc>
              <a:spcBef>
                <a:spcPts val="400"/>
              </a:spcBef>
              <a:buSzTx/>
              <a:buNone/>
              <a:defRPr b="1" sz="2550">
                <a:solidFill>
                  <a:srgbClr val="3B3838"/>
                </a:solidFill>
                <a:latin typeface="Cambria"/>
                <a:ea typeface="Cambria"/>
                <a:cs typeface="Cambria"/>
                <a:sym typeface="Cambria"/>
              </a:defRPr>
            </a:pPr>
            <a:r>
              <a:t>Piedra del ángulo:</a:t>
            </a:r>
            <a:r>
              <a:rPr b="0"/>
              <a:t> Término arquitectónico utilizado en el Nuevo Testamento como una metáfora para Cristo. Pedro utiliza pasajes del Antiguo Testamento en una compleja analogía, refiriéndose a creyentes individuales como «piedras» en una casa espiritual donde Cristo es la esquina de la base.</a:t>
            </a:r>
          </a:p>
        </p:txBody>
      </p:sp>
      <p:sp>
        <p:nvSpPr>
          <p:cNvPr id="109"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0"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14" name="Content Placeholder 2"/>
          <p:cNvSpPr txBox="1"/>
          <p:nvPr>
            <p:ph type="body" idx="1"/>
          </p:nvPr>
        </p:nvSpPr>
        <p:spPr>
          <a:xfrm>
            <a:off x="1378604" y="2578679"/>
            <a:ext cx="9312554" cy="3645070"/>
          </a:xfrm>
          <a:prstGeom prst="rect">
            <a:avLst/>
          </a:prstGeom>
        </p:spPr>
        <p:txBody>
          <a:bodyPr/>
          <a:lstStyle/>
          <a:p>
            <a:pPr marL="0" indent="0" defTabSz="584200">
              <a:lnSpc>
                <a:spcPct val="100000"/>
              </a:lnSpc>
              <a:spcBef>
                <a:spcPts val="600"/>
              </a:spcBef>
              <a:buSzTx/>
              <a:buNone/>
              <a:defRPr b="1" sz="3400">
                <a:solidFill>
                  <a:srgbClr val="3B3838"/>
                </a:solidFill>
                <a:latin typeface="Cambria"/>
                <a:ea typeface="Cambria"/>
                <a:cs typeface="Cambria"/>
                <a:sym typeface="Cambria"/>
              </a:defRPr>
            </a:pPr>
            <a:r>
              <a:t>Misericordia: </a:t>
            </a:r>
            <a:r>
              <a:rPr b="0"/>
              <a:t>La disposición generosa de perdonar a alguien, o de ofrecer ayuda, auxilio o asistencia al necesitado. Es una cualidad esencial de Dios y debe ser también una característica del cristiano.</a:t>
            </a:r>
          </a:p>
        </p:txBody>
      </p:sp>
      <p:sp>
        <p:nvSpPr>
          <p:cNvPr id="115"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6"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7"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Title 1"/>
          <p:cNvSpPr txBox="1"/>
          <p:nvPr>
            <p:ph type="title"/>
          </p:nvPr>
        </p:nvSpPr>
        <p:spPr>
          <a:xfrm>
            <a:off x="23161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1 Pedro 2.1-2</a:t>
            </a:r>
          </a:p>
        </p:txBody>
      </p:sp>
      <p:sp>
        <p:nvSpPr>
          <p:cNvPr id="120"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1" name="RVR…"/>
          <p:cNvSpPr txBox="1"/>
          <p:nvPr/>
        </p:nvSpPr>
        <p:spPr>
          <a:xfrm>
            <a:off x="1619249" y="2038720"/>
            <a:ext cx="4300539" cy="3835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spcBef>
                <a:spcPts val="600"/>
              </a:spcBef>
              <a:defRPr sz="2300">
                <a:latin typeface="Cambria"/>
                <a:ea typeface="Cambria"/>
                <a:cs typeface="Cambria"/>
                <a:sym typeface="Cambria"/>
              </a:defRPr>
            </a:pPr>
            <a:r>
              <a:t>RVR</a:t>
            </a:r>
          </a:p>
          <a:p>
            <a:pPr defTabSz="368045">
              <a:spcBef>
                <a:spcPts val="600"/>
              </a:spcBef>
              <a:defRPr sz="2300">
                <a:latin typeface="Cambria"/>
                <a:ea typeface="Cambria"/>
                <a:cs typeface="Cambria"/>
                <a:sym typeface="Cambria"/>
              </a:defRPr>
            </a:pPr>
          </a:p>
          <a:p>
            <a:pPr defTabSz="368045">
              <a:spcBef>
                <a:spcPts val="600"/>
              </a:spcBef>
              <a:defRPr sz="2300">
                <a:latin typeface="Cambria"/>
                <a:ea typeface="Cambria"/>
                <a:cs typeface="Cambria"/>
                <a:sym typeface="Cambria"/>
              </a:defRPr>
            </a:pPr>
            <a:r>
              <a:t>1 Desechad, pues, toda malicia, todo engaño, hipocresía, envidias y toda maledicencia, </a:t>
            </a:r>
          </a:p>
          <a:p>
            <a:pPr defTabSz="368045">
              <a:spcBef>
                <a:spcPts val="600"/>
              </a:spcBef>
              <a:defRPr sz="2300">
                <a:latin typeface="Cambria"/>
                <a:ea typeface="Cambria"/>
                <a:cs typeface="Cambria"/>
                <a:sym typeface="Cambria"/>
              </a:defRPr>
            </a:pPr>
          </a:p>
          <a:p>
            <a:pPr defTabSz="368045">
              <a:spcBef>
                <a:spcPts val="600"/>
              </a:spcBef>
              <a:defRPr sz="2300">
                <a:latin typeface="Cambria"/>
                <a:ea typeface="Cambria"/>
                <a:cs typeface="Cambria"/>
                <a:sym typeface="Cambria"/>
              </a:defRPr>
            </a:pPr>
            <a:r>
              <a:t>2  y desead, como niños recién nacidos, la leche espiritual no adulterada, para que por ella crezcáis para salvación,</a:t>
            </a:r>
          </a:p>
        </p:txBody>
      </p:sp>
      <p:sp>
        <p:nvSpPr>
          <p:cNvPr id="122" name="VP…"/>
          <p:cNvSpPr txBox="1"/>
          <p:nvPr/>
        </p:nvSpPr>
        <p:spPr>
          <a:xfrm>
            <a:off x="6392692" y="2004059"/>
            <a:ext cx="5023442" cy="37642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VP</a:t>
            </a:r>
          </a:p>
          <a:p>
            <a:pPr defTabSz="368045">
              <a:lnSpc>
                <a:spcPct val="120000"/>
              </a:lnSpc>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1 »Por lo tanto, despójense de toda clase de maldad, todo engaño, hipocresía y envidia, y toda clase de chismes. </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2  Como niños recién nacidos, busquen con ansia la leche espiritual pura, para que por medio de ella crezcan y tengan salvación, </a:t>
            </a:r>
          </a:p>
        </p:txBody>
      </p:sp>
      <p:pic>
        <p:nvPicPr>
          <p:cNvPr id="123"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24"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Title 1"/>
          <p:cNvSpPr txBox="1"/>
          <p:nvPr>
            <p:ph type="title"/>
          </p:nvPr>
        </p:nvSpPr>
        <p:spPr>
          <a:xfrm>
            <a:off x="23161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1 Pedro 2.3-4</a:t>
            </a:r>
          </a:p>
        </p:txBody>
      </p:sp>
      <p:sp>
        <p:nvSpPr>
          <p:cNvPr id="127"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8" name="RVR…"/>
          <p:cNvSpPr txBox="1"/>
          <p:nvPr/>
        </p:nvSpPr>
        <p:spPr>
          <a:xfrm>
            <a:off x="1619249" y="2089944"/>
            <a:ext cx="4300539" cy="3492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spcBef>
                <a:spcPts val="600"/>
              </a:spcBef>
              <a:defRPr sz="2300">
                <a:latin typeface="Cambria"/>
                <a:ea typeface="Cambria"/>
                <a:cs typeface="Cambria"/>
                <a:sym typeface="Cambria"/>
              </a:defRPr>
            </a:pPr>
            <a:r>
              <a:t>RVR</a:t>
            </a:r>
          </a:p>
          <a:p>
            <a:pPr defTabSz="368045">
              <a:spcBef>
                <a:spcPts val="600"/>
              </a:spcBef>
              <a:defRPr sz="2300">
                <a:latin typeface="Cambria"/>
                <a:ea typeface="Cambria"/>
                <a:cs typeface="Cambria"/>
                <a:sym typeface="Cambria"/>
              </a:defRPr>
            </a:pPr>
          </a:p>
          <a:p>
            <a:pPr defTabSz="368045">
              <a:spcBef>
                <a:spcPts val="600"/>
              </a:spcBef>
              <a:defRPr sz="2300">
                <a:latin typeface="Cambria"/>
                <a:ea typeface="Cambria"/>
                <a:cs typeface="Cambria"/>
                <a:sym typeface="Cambria"/>
              </a:defRPr>
            </a:pPr>
            <a:r>
              <a:t>3  ya que habéis gustado la bondad del Señor.</a:t>
            </a:r>
          </a:p>
          <a:p>
            <a:pPr defTabSz="368045">
              <a:spcBef>
                <a:spcPts val="600"/>
              </a:spcBef>
              <a:defRPr sz="2300">
                <a:latin typeface="Cambria"/>
                <a:ea typeface="Cambria"/>
                <a:cs typeface="Cambria"/>
                <a:sym typeface="Cambria"/>
              </a:defRPr>
            </a:pPr>
          </a:p>
          <a:p>
            <a:pPr defTabSz="368045">
              <a:spcBef>
                <a:spcPts val="600"/>
              </a:spcBef>
              <a:defRPr sz="2300">
                <a:latin typeface="Cambria"/>
                <a:ea typeface="Cambria"/>
                <a:cs typeface="Cambria"/>
                <a:sym typeface="Cambria"/>
              </a:defRPr>
            </a:pPr>
            <a:r>
              <a:t>4  Acercándoos a él, piedra viva, desechada ciertamente por los hombres, pero para Dios escogida y preciosa, </a:t>
            </a:r>
          </a:p>
        </p:txBody>
      </p:sp>
      <p:sp>
        <p:nvSpPr>
          <p:cNvPr id="129" name="VP…"/>
          <p:cNvSpPr txBox="1"/>
          <p:nvPr/>
        </p:nvSpPr>
        <p:spPr>
          <a:xfrm>
            <a:off x="6426559" y="1974374"/>
            <a:ext cx="5023442" cy="40284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400">
                <a:latin typeface="Cambria"/>
                <a:ea typeface="Cambria"/>
                <a:cs typeface="Cambria"/>
                <a:sym typeface="Cambria"/>
              </a:defRPr>
            </a:pPr>
            <a:r>
              <a:t>VP</a:t>
            </a:r>
          </a:p>
          <a:p>
            <a:pPr defTabSz="368045">
              <a:lnSpc>
                <a:spcPct val="120000"/>
              </a:lnSpc>
              <a:defRPr sz="2400">
                <a:latin typeface="Cambria"/>
                <a:ea typeface="Cambria"/>
                <a:cs typeface="Cambria"/>
                <a:sym typeface="Cambria"/>
              </a:defRPr>
            </a:pPr>
          </a:p>
          <a:p>
            <a:pPr defTabSz="368045">
              <a:spcBef>
                <a:spcPts val="600"/>
              </a:spcBef>
              <a:defRPr sz="2400">
                <a:latin typeface="Cambria"/>
                <a:ea typeface="Cambria"/>
                <a:cs typeface="Cambria"/>
                <a:sym typeface="Cambria"/>
              </a:defRPr>
            </a:pPr>
            <a:r>
              <a:t>3  ya que han gustado la bondad del Señor.</a:t>
            </a:r>
          </a:p>
          <a:p>
            <a:pPr defTabSz="368045">
              <a:spcBef>
                <a:spcPts val="600"/>
              </a:spcBef>
              <a:defRPr sz="2400">
                <a:latin typeface="Cambria"/>
                <a:ea typeface="Cambria"/>
                <a:cs typeface="Cambria"/>
                <a:sym typeface="Cambria"/>
              </a:defRPr>
            </a:pPr>
          </a:p>
          <a:p>
            <a:pPr defTabSz="368045">
              <a:spcBef>
                <a:spcPts val="600"/>
              </a:spcBef>
              <a:defRPr sz="2400">
                <a:latin typeface="Cambria"/>
                <a:ea typeface="Cambria"/>
                <a:cs typeface="Cambria"/>
                <a:sym typeface="Cambria"/>
              </a:defRPr>
            </a:pPr>
            <a:r>
              <a:t>4  Acérquense, pues, al Señor, la piedra viva que los hombres desecharon, pero que para Dios es una piedra escogida y de mucho valor. </a:t>
            </a:r>
          </a:p>
        </p:txBody>
      </p:sp>
      <p:pic>
        <p:nvPicPr>
          <p:cNvPr id="130"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Title 1"/>
          <p:cNvSpPr txBox="1"/>
          <p:nvPr>
            <p:ph type="title"/>
          </p:nvPr>
        </p:nvSpPr>
        <p:spPr>
          <a:xfrm>
            <a:off x="2303461" y="990600"/>
            <a:ext cx="9366024"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1 Pedro 2.5-6</a:t>
            </a:r>
          </a:p>
        </p:txBody>
      </p:sp>
      <p:sp>
        <p:nvSpPr>
          <p:cNvPr id="134"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35" name="RVR…"/>
          <p:cNvSpPr txBox="1"/>
          <p:nvPr/>
        </p:nvSpPr>
        <p:spPr>
          <a:xfrm>
            <a:off x="1894416" y="2072106"/>
            <a:ext cx="4300539" cy="40665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600"/>
              </a:spcBef>
              <a:defRPr sz="1900">
                <a:latin typeface="Cambria"/>
                <a:ea typeface="Cambria"/>
                <a:cs typeface="Cambria"/>
                <a:sym typeface="Cambria"/>
              </a:defRPr>
            </a:pPr>
            <a:r>
              <a:t>RVR</a:t>
            </a:r>
          </a:p>
          <a:p>
            <a:pPr defTabSz="368045">
              <a:lnSpc>
                <a:spcPct val="110000"/>
              </a:lnSpc>
              <a:spcBef>
                <a:spcPts val="600"/>
              </a:spcBef>
              <a:defRPr sz="1900">
                <a:latin typeface="Cambria"/>
                <a:ea typeface="Cambria"/>
                <a:cs typeface="Cambria"/>
                <a:sym typeface="Cambria"/>
              </a:defRPr>
            </a:pPr>
          </a:p>
          <a:p>
            <a:pPr defTabSz="368045">
              <a:lnSpc>
                <a:spcPct val="110000"/>
              </a:lnSpc>
              <a:spcBef>
                <a:spcPts val="600"/>
              </a:spcBef>
              <a:defRPr sz="1900">
                <a:latin typeface="Cambria"/>
                <a:ea typeface="Cambria"/>
                <a:cs typeface="Cambria"/>
                <a:sym typeface="Cambria"/>
              </a:defRPr>
            </a:pPr>
            <a:r>
              <a:t>5  vosotros también, como piedras vivas, sed edificados como casa espiritual y sacerdocio santo, para ofrecer sacrificios espirituales aceptables a Dios por medio de Jesucristo. </a:t>
            </a:r>
          </a:p>
          <a:p>
            <a:pPr defTabSz="368045">
              <a:lnSpc>
                <a:spcPct val="110000"/>
              </a:lnSpc>
              <a:spcBef>
                <a:spcPts val="600"/>
              </a:spcBef>
              <a:defRPr sz="1900">
                <a:latin typeface="Cambria"/>
                <a:ea typeface="Cambria"/>
                <a:cs typeface="Cambria"/>
                <a:sym typeface="Cambria"/>
              </a:defRPr>
            </a:pPr>
          </a:p>
          <a:p>
            <a:pPr defTabSz="368045">
              <a:lnSpc>
                <a:spcPct val="110000"/>
              </a:lnSpc>
              <a:spcBef>
                <a:spcPts val="600"/>
              </a:spcBef>
              <a:defRPr sz="1900">
                <a:latin typeface="Cambria"/>
                <a:ea typeface="Cambria"/>
                <a:cs typeface="Cambria"/>
                <a:sym typeface="Cambria"/>
              </a:defRPr>
            </a:pPr>
            <a:r>
              <a:t>6  Por lo cual también dice la Escritura: «He aquí, pongo en Sión la principal piedra del ángulo, escogida, preciosa; el que crea en él, no será avergonzado.»</a:t>
            </a:r>
          </a:p>
        </p:txBody>
      </p:sp>
      <p:sp>
        <p:nvSpPr>
          <p:cNvPr id="136" name="VP…"/>
          <p:cNvSpPr txBox="1"/>
          <p:nvPr/>
        </p:nvSpPr>
        <p:spPr>
          <a:xfrm>
            <a:off x="6486181" y="2034006"/>
            <a:ext cx="4976147" cy="41427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2600"/>
              </a:spcBef>
              <a:defRPr sz="1900">
                <a:latin typeface="Cambria"/>
                <a:ea typeface="Cambria"/>
                <a:cs typeface="Cambria"/>
                <a:sym typeface="Cambria"/>
              </a:defRPr>
            </a:pPr>
            <a:r>
              <a:t>VP</a:t>
            </a:r>
          </a:p>
          <a:p>
            <a:pPr defTabSz="368045">
              <a:lnSpc>
                <a:spcPct val="110000"/>
              </a:lnSpc>
              <a:spcBef>
                <a:spcPts val="600"/>
              </a:spcBef>
              <a:defRPr sz="1900">
                <a:latin typeface="Cambria"/>
                <a:ea typeface="Cambria"/>
                <a:cs typeface="Cambria"/>
                <a:sym typeface="Cambria"/>
              </a:defRPr>
            </a:pPr>
          </a:p>
          <a:p>
            <a:pPr defTabSz="368045">
              <a:lnSpc>
                <a:spcPct val="110000"/>
              </a:lnSpc>
              <a:spcBef>
                <a:spcPts val="600"/>
              </a:spcBef>
              <a:defRPr sz="1900">
                <a:latin typeface="Cambria"/>
                <a:ea typeface="Cambria"/>
                <a:cs typeface="Cambria"/>
                <a:sym typeface="Cambria"/>
              </a:defRPr>
            </a:pPr>
            <a:r>
              <a:t>5  De esta manera, Dios hará de ustedes, como de piedras vivas, un templo espiritual, un sacerdocio santo, que por medio de Jesucristo ofrezca sacrificios espirituales, agradables a Dios. </a:t>
            </a:r>
          </a:p>
          <a:p>
            <a:pPr defTabSz="368045">
              <a:lnSpc>
                <a:spcPct val="110000"/>
              </a:lnSpc>
              <a:spcBef>
                <a:spcPts val="600"/>
              </a:spcBef>
              <a:defRPr sz="1900">
                <a:latin typeface="Cambria"/>
                <a:ea typeface="Cambria"/>
                <a:cs typeface="Cambria"/>
                <a:sym typeface="Cambria"/>
              </a:defRPr>
            </a:pPr>
          </a:p>
          <a:p>
            <a:pPr defTabSz="368045">
              <a:lnSpc>
                <a:spcPct val="110000"/>
              </a:lnSpc>
              <a:spcBef>
                <a:spcPts val="600"/>
              </a:spcBef>
              <a:defRPr sz="1900">
                <a:latin typeface="Cambria"/>
                <a:ea typeface="Cambria"/>
                <a:cs typeface="Cambria"/>
                <a:sym typeface="Cambria"/>
              </a:defRPr>
            </a:pPr>
            <a:r>
              <a:t>6  Por eso también dice la Escritura:</a:t>
            </a:r>
          </a:p>
          <a:p>
            <a:pPr defTabSz="368045">
              <a:lnSpc>
                <a:spcPct val="110000"/>
              </a:lnSpc>
              <a:spcBef>
                <a:spcPts val="600"/>
              </a:spcBef>
              <a:defRPr sz="1900">
                <a:latin typeface="Cambria"/>
                <a:ea typeface="Cambria"/>
                <a:cs typeface="Cambria"/>
                <a:sym typeface="Cambria"/>
              </a:defRPr>
            </a:pPr>
            <a:r>
              <a:t> «Yo pongo en Sión una piedra que es la piedra principal, escogida y muy valiosa;el que confíe en ella no quedará defraudado.»</a:t>
            </a:r>
          </a:p>
        </p:txBody>
      </p:sp>
      <p:pic>
        <p:nvPicPr>
          <p:cNvPr id="137"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8" name="Picture 6" descr="Picture 6"/>
          <p:cNvPicPr>
            <a:picLocks noChangeAspect="1"/>
          </p:cNvPicPr>
          <p:nvPr/>
        </p:nvPicPr>
        <p:blipFill>
          <a:blip r:embed="rId3">
            <a:extLst/>
          </a:blip>
          <a:stretch>
            <a:fillRect/>
          </a:stretch>
        </p:blipFill>
        <p:spPr>
          <a:xfrm>
            <a:off x="10354718" y="6143297"/>
            <a:ext cx="1697039" cy="604840"/>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1 Pedro 2.7-8</a:t>
            </a:r>
          </a:p>
        </p:txBody>
      </p:sp>
      <p:sp>
        <p:nvSpPr>
          <p:cNvPr id="141"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2" name="RVR…"/>
          <p:cNvSpPr txBox="1"/>
          <p:nvPr/>
        </p:nvSpPr>
        <p:spPr>
          <a:xfrm>
            <a:off x="1805516" y="1951195"/>
            <a:ext cx="4300539" cy="42494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RVR</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7  Para vosotros, pues, los que creéis, él es precioso. En cambio para los que no creen: «La piedra que los edificadores desecharon</a:t>
            </a:r>
          </a:p>
          <a:p>
            <a:pPr defTabSz="368045">
              <a:lnSpc>
                <a:spcPct val="120000"/>
              </a:lnSpc>
              <a:defRPr sz="2000">
                <a:latin typeface="Cambria"/>
                <a:ea typeface="Cambria"/>
                <a:cs typeface="Cambria"/>
                <a:sym typeface="Cambria"/>
              </a:defRPr>
            </a:pPr>
            <a:r>
              <a:t>ha venido a ser la cabeza del ángulo»</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8  y:«Piedra de tropiezo y roca que hace caer.» Ellos, por su desobediencia, tropiezan en la palabra. ¡Ése es su destino! </a:t>
            </a:r>
          </a:p>
        </p:txBody>
      </p:sp>
      <p:sp>
        <p:nvSpPr>
          <p:cNvPr id="143" name="VP…"/>
          <p:cNvSpPr txBox="1"/>
          <p:nvPr/>
        </p:nvSpPr>
        <p:spPr>
          <a:xfrm>
            <a:off x="6595892" y="1775935"/>
            <a:ext cx="4602863" cy="45999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VP</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7  Para ustedes, que creen, esa piedra es de mucho valor; pero para los que no creen se cumple lo que dice la Escritura: «La piedra que los constructores despreciaron, se ha convertido en la piedra principal.»</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8  Y también esto otro: «Una roca, una piedra con la cual tropezarán.» Pues ellos tropiezan al no hacer caso del mensaje: ése es su merecido.</a:t>
            </a:r>
          </a:p>
        </p:txBody>
      </p:sp>
      <p:pic>
        <p:nvPicPr>
          <p:cNvPr id="144"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45"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1 Pedro 2.9-10</a:t>
            </a:r>
          </a:p>
        </p:txBody>
      </p:sp>
      <p:sp>
        <p:nvSpPr>
          <p:cNvPr id="148"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9" name="RVR…"/>
          <p:cNvSpPr txBox="1"/>
          <p:nvPr/>
        </p:nvSpPr>
        <p:spPr>
          <a:xfrm>
            <a:off x="1890183" y="1755192"/>
            <a:ext cx="4300538" cy="44043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1900">
                <a:latin typeface="Cambria"/>
                <a:ea typeface="Cambria"/>
                <a:cs typeface="Cambria"/>
                <a:sym typeface="Cambria"/>
              </a:defRPr>
            </a:pPr>
            <a:r>
              <a:t>RVR</a:t>
            </a:r>
          </a:p>
          <a:p>
            <a:pPr defTabSz="368045">
              <a:lnSpc>
                <a:spcPct val="120000"/>
              </a:lnSpc>
              <a:defRPr sz="1900">
                <a:latin typeface="Cambria"/>
                <a:ea typeface="Cambria"/>
                <a:cs typeface="Cambria"/>
                <a:sym typeface="Cambria"/>
              </a:defRPr>
            </a:pPr>
          </a:p>
          <a:p>
            <a:pPr defTabSz="368045">
              <a:lnSpc>
                <a:spcPct val="120000"/>
              </a:lnSpc>
              <a:defRPr sz="1900">
                <a:latin typeface="Cambria"/>
                <a:ea typeface="Cambria"/>
                <a:cs typeface="Cambria"/>
                <a:sym typeface="Cambria"/>
              </a:defRPr>
            </a:pPr>
            <a:r>
              <a:t>9  Pero vosotros sois linaje escogido, real sacerdocio, nación santa, pueblo adquirido por Dios, para que anunciéis las virtudes de aquel que os llamó de las tinieblas a su luz admirable. </a:t>
            </a:r>
          </a:p>
          <a:p>
            <a:pPr defTabSz="368045">
              <a:lnSpc>
                <a:spcPct val="120000"/>
              </a:lnSpc>
              <a:defRPr sz="1900">
                <a:latin typeface="Cambria"/>
                <a:ea typeface="Cambria"/>
                <a:cs typeface="Cambria"/>
                <a:sym typeface="Cambria"/>
              </a:defRPr>
            </a:pPr>
          </a:p>
          <a:p>
            <a:pPr defTabSz="368045">
              <a:lnSpc>
                <a:spcPct val="120000"/>
              </a:lnSpc>
              <a:defRPr sz="1900">
                <a:latin typeface="Cambria"/>
                <a:ea typeface="Cambria"/>
                <a:cs typeface="Cambria"/>
                <a:sym typeface="Cambria"/>
              </a:defRPr>
            </a:pPr>
            <a:r>
              <a:t>10  Vosotros que en otro tiempo no erais pueblo, ahora sois pueblo de Dios; en otro tiempo no habíais alcanzado misericordia, ahora habéis alcanzado misericordia.</a:t>
            </a:r>
          </a:p>
        </p:txBody>
      </p:sp>
      <p:sp>
        <p:nvSpPr>
          <p:cNvPr id="150" name="VP…"/>
          <p:cNvSpPr txBox="1"/>
          <p:nvPr/>
        </p:nvSpPr>
        <p:spPr>
          <a:xfrm>
            <a:off x="6646692" y="1706085"/>
            <a:ext cx="4602863" cy="47396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1900">
                <a:latin typeface="Cambria"/>
                <a:ea typeface="Cambria"/>
                <a:cs typeface="Cambria"/>
                <a:sym typeface="Cambria"/>
              </a:defRPr>
            </a:pPr>
            <a:r>
              <a:t>VP</a:t>
            </a:r>
          </a:p>
          <a:p>
            <a:pPr defTabSz="368045">
              <a:lnSpc>
                <a:spcPct val="120000"/>
              </a:lnSpc>
              <a:defRPr sz="1900">
                <a:latin typeface="Cambria"/>
                <a:ea typeface="Cambria"/>
                <a:cs typeface="Cambria"/>
                <a:sym typeface="Cambria"/>
              </a:defRPr>
            </a:pPr>
          </a:p>
          <a:p>
            <a:pPr defTabSz="368045">
              <a:lnSpc>
                <a:spcPct val="120000"/>
              </a:lnSpc>
              <a:defRPr sz="1900">
                <a:latin typeface="Cambria"/>
                <a:ea typeface="Cambria"/>
                <a:cs typeface="Cambria"/>
                <a:sym typeface="Cambria"/>
              </a:defRPr>
            </a:pPr>
            <a:r>
              <a:t>9  Pero ustedes son una familia escogida, un sacerdocio al servicio del rey, una nación santa, un pueblo adquirido por Dios. Y esto es así para que anuncien las obras maravillosas de Dios, el cual los llamó a salir de la oscuridad para entrar en su luz maravillosa. </a:t>
            </a:r>
          </a:p>
          <a:p>
            <a:pPr defTabSz="368045">
              <a:lnSpc>
                <a:spcPct val="120000"/>
              </a:lnSpc>
              <a:defRPr sz="1900">
                <a:latin typeface="Cambria"/>
                <a:ea typeface="Cambria"/>
                <a:cs typeface="Cambria"/>
                <a:sym typeface="Cambria"/>
              </a:defRPr>
            </a:pPr>
          </a:p>
          <a:p>
            <a:pPr defTabSz="368045">
              <a:lnSpc>
                <a:spcPct val="120000"/>
              </a:lnSpc>
              <a:defRPr sz="1900">
                <a:latin typeface="Cambria"/>
                <a:ea typeface="Cambria"/>
                <a:cs typeface="Cambria"/>
                <a:sym typeface="Cambria"/>
              </a:defRPr>
            </a:pPr>
            <a:r>
              <a:t>10  Ustedes antes ni siquiera eran pueblo, pero ahora son pueblo de Dios; antes Dios no les tenía compasión, pero ahora les tiene compasión.</a:t>
            </a:r>
          </a:p>
        </p:txBody>
      </p:sp>
      <p:pic>
        <p:nvPicPr>
          <p:cNvPr id="151"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52"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